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668" r:id="rId5"/>
    <p:sldId id="1192" r:id="rId6"/>
    <p:sldId id="1064" r:id="rId7"/>
    <p:sldId id="1261" r:id="rId8"/>
    <p:sldId id="1262" r:id="rId9"/>
    <p:sldId id="1265" r:id="rId10"/>
    <p:sldId id="1263" r:id="rId11"/>
    <p:sldId id="1264" r:id="rId12"/>
    <p:sldId id="1065" r:id="rId13"/>
    <p:sldId id="1259" r:id="rId14"/>
    <p:sldId id="1260" r:id="rId15"/>
    <p:sldId id="1266" r:id="rId16"/>
    <p:sldId id="1267" r:id="rId17"/>
    <p:sldId id="1268" r:id="rId18"/>
    <p:sldId id="514" r:id="rId19"/>
  </p:sldIdLst>
  <p:sldSz cx="9144000" cy="6858000" type="screen4x3"/>
  <p:notesSz cx="7772400" cy="100584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2"/>
    <p:restoredTop sz="92925"/>
  </p:normalViewPr>
  <p:slideViewPr>
    <p:cSldViewPr snapToGrid="0" snapToObjects="1">
      <p:cViewPr varScale="1">
        <p:scale>
          <a:sx n="119" d="100"/>
          <a:sy n="119" d="100"/>
        </p:scale>
        <p:origin x="10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0" d="100"/>
          <a:sy n="90" d="100"/>
        </p:scale>
        <p:origin x="252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DC9F6084-19EA-9B47-B6EF-E1B91794D2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7E6E1EA-E9C1-844F-A659-01582AAB3D2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31BCC-1062-0043-9FD3-D3087026EBE1}" type="datetimeFigureOut">
              <a:rPr lang="es-MX" smtClean="0"/>
              <a:t>09/07/22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1C4DDAD-5A68-0042-92DC-4A9B664B2E4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D7D3E45-36AF-414B-87F5-CB8CEA9E3C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C68EDF-6B0A-3C41-BB9D-C70FADD808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9911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spc="-1">
                <a:latin typeface="Arial"/>
              </a:rPr>
              <a:t>Click to edit the notes format</a:t>
            </a:r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spc="-1">
                <a:latin typeface="Times New Roman"/>
              </a:rPr>
              <a:t>&lt;header&gt;</a:t>
            </a:r>
            <a:endParaRPr/>
          </a:p>
        </p:txBody>
      </p:sp>
      <p:sp>
        <p:nvSpPr>
          <p:cNvPr id="46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spc="-1">
                <a:latin typeface="Times New Roman"/>
              </a:rPr>
              <a:t>&lt;date/time&gt;</a:t>
            </a:r>
            <a:endParaRPr/>
          </a:p>
        </p:txBody>
      </p:sp>
      <p:sp>
        <p:nvSpPr>
          <p:cNvPr id="47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spc="-1">
                <a:latin typeface="Times New Roman"/>
              </a:rPr>
              <a:t>&lt;footer&gt;</a:t>
            </a:r>
            <a:endParaRPr/>
          </a:p>
        </p:txBody>
      </p:sp>
      <p:sp>
        <p:nvSpPr>
          <p:cNvPr id="48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13C3B623-6C9B-41FD-84A7-CD3729567FBE}" type="slidenum">
              <a:rPr lang="en-US" sz="1400" spc="-1">
                <a:latin typeface="Times New Roman"/>
              </a:rPr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body"/>
          </p:nvPr>
        </p:nvSpPr>
        <p:spPr>
          <a:xfrm>
            <a:off x="777960" y="4840200"/>
            <a:ext cx="6215760" cy="3960000"/>
          </a:xfrm>
          <a:prstGeom prst="rect">
            <a:avLst/>
          </a:prstGeom>
        </p:spPr>
        <p:txBody>
          <a:bodyPr lIns="0" tIns="0" rIns="0" bIns="0"/>
          <a:lstStyle/>
          <a:p>
            <a:pPr marL="216000" indent="-215640" algn="just">
              <a:lnSpc>
                <a:spcPct val="100000"/>
              </a:lnSpc>
            </a:pPr>
            <a:endParaRPr dirty="0"/>
          </a:p>
        </p:txBody>
      </p:sp>
      <p:sp>
        <p:nvSpPr>
          <p:cNvPr id="251" name="CustomShape 2"/>
          <p:cNvSpPr/>
          <p:nvPr/>
        </p:nvSpPr>
        <p:spPr>
          <a:xfrm>
            <a:off x="4402080" y="9553680"/>
            <a:ext cx="3367800" cy="504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ACD51DA4-1314-4BFC-AA82-1584F3BD5610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74757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34834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2550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0340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74025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00035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en-US" sz="1400" spc="-1" smtClean="0">
                <a:latin typeface="Times New Roman"/>
              </a:r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61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6913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9157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5167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68611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7493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04328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28777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514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3676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/>
            </a:lvl1pPr>
          </a:lstStyle>
          <a:p>
            <a:endParaRPr dirty="0"/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182880" y="938615"/>
            <a:ext cx="8749364" cy="5712442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/>
            </a:lvl1pPr>
          </a:lstStyle>
          <a:p>
            <a:pPr algn="ctr"/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 hidden="1"/>
          <p:cNvSpPr/>
          <p:nvPr/>
        </p:nvSpPr>
        <p:spPr>
          <a:xfrm>
            <a:off x="4500000" y="-27360"/>
            <a:ext cx="4679280" cy="11538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r">
              <a:lnSpc>
                <a:spcPct val="100000"/>
              </a:lnSpc>
            </a:pPr>
            <a:r>
              <a:rPr lang="en-US" sz="1600" b="1" strike="noStrike" spc="-1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Soberana Sans Light"/>
                <a:ea typeface="Soberana Sans Light"/>
              </a:rPr>
              <a:t>TECNOLÓGICO NACIONAL DE MÉXICO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600" strike="noStrike" spc="-1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Soberana Sans Light"/>
                <a:ea typeface="Soberana Sans Light"/>
              </a:rPr>
              <a:t>Instituto Tecnológico de Morelia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600" strike="noStrike" spc="-1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Soberana Sans Light"/>
                <a:ea typeface="Soberana Sans Light"/>
              </a:rPr>
              <a:t>Centro de Cómputo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EurekaSans-Light"/>
                <a:ea typeface="EurekaSans-Light"/>
              </a:rPr>
              <a:t> 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 </a:t>
            </a:r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title"/>
          </p:nvPr>
        </p:nvSpPr>
        <p:spPr>
          <a:xfrm>
            <a:off x="0" y="985840"/>
            <a:ext cx="9143999" cy="941736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spc="-1" dirty="0">
                <a:latin typeface="Arial"/>
              </a:rPr>
              <a:t>Click to edit the title text format</a:t>
            </a:r>
            <a:endParaRPr dirty="0"/>
          </a:p>
        </p:txBody>
      </p:sp>
      <p:sp>
        <p:nvSpPr>
          <p:cNvPr id="9" name="PlaceHolder 4"/>
          <p:cNvSpPr>
            <a:spLocks noGrp="1"/>
          </p:cNvSpPr>
          <p:nvPr>
            <p:ph type="body"/>
          </p:nvPr>
        </p:nvSpPr>
        <p:spPr>
          <a:xfrm>
            <a:off x="0" y="1927576"/>
            <a:ext cx="9143999" cy="4930423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800" spc="-1" dirty="0">
                <a:latin typeface="Arial"/>
              </a:rPr>
              <a:t>Click to edit the outline text format</a:t>
            </a:r>
            <a:endParaRPr dirty="0"/>
          </a:p>
          <a:p>
            <a:pPr marL="864000" lvl="1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000" spc="-1" dirty="0">
                <a:latin typeface="Arial"/>
              </a:rPr>
              <a:t>Second Outline Level</a:t>
            </a:r>
            <a:endParaRPr dirty="0"/>
          </a:p>
          <a:p>
            <a:pPr marL="1296000" lvl="2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 dirty="0">
                <a:latin typeface="Arial"/>
              </a:rPr>
              <a:t>Third Outline Level</a:t>
            </a:r>
            <a:endParaRPr dirty="0"/>
          </a:p>
          <a:p>
            <a:pPr marL="1728000" lvl="3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1800" spc="-1" dirty="0">
                <a:latin typeface="Arial"/>
              </a:rPr>
              <a:t>Fourth Outline Level</a:t>
            </a:r>
            <a:endParaRPr dirty="0"/>
          </a:p>
          <a:p>
            <a:pPr marL="2160000" lvl="4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 dirty="0">
                <a:latin typeface="Arial"/>
              </a:rPr>
              <a:t>Fifth Outline Level</a:t>
            </a:r>
            <a:endParaRPr dirty="0"/>
          </a:p>
          <a:p>
            <a:pPr marL="2592000" lvl="5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 dirty="0">
                <a:latin typeface="Arial"/>
              </a:rPr>
              <a:t>Sixth Outline Level</a:t>
            </a:r>
            <a:endParaRPr dirty="0"/>
          </a:p>
          <a:p>
            <a:pPr marL="3024000" lvl="6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 dirty="0">
                <a:latin typeface="Arial"/>
              </a:rPr>
              <a:t>Seventh Outline Level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ogebra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juan.or@morelia.tecnm.m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153360" y="1964340"/>
            <a:ext cx="8836560" cy="4675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" name="CustomShape 2"/>
          <p:cNvSpPr/>
          <p:nvPr/>
        </p:nvSpPr>
        <p:spPr>
          <a:xfrm>
            <a:off x="1005840" y="2011680"/>
            <a:ext cx="7680600" cy="4581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" name="CustomShape 3"/>
          <p:cNvSpPr/>
          <p:nvPr/>
        </p:nvSpPr>
        <p:spPr>
          <a:xfrm>
            <a:off x="683820" y="2057364"/>
            <a:ext cx="7775640" cy="9118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ctr">
              <a:lnSpc>
                <a:spcPct val="100000"/>
              </a:lnSpc>
            </a:pPr>
            <a:r>
              <a:rPr lang="en-US" sz="4000" b="1" spc="-1" dirty="0" err="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Matemáticas</a:t>
            </a:r>
            <a:r>
              <a:rPr lang="en-US" sz="4000" b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 </a:t>
            </a:r>
            <a:r>
              <a:rPr lang="en-US" sz="4000" b="1" spc="-1" dirty="0" err="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Básicas</a:t>
            </a:r>
            <a:r>
              <a:rPr lang="en-US" sz="4000" b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 con Python</a:t>
            </a:r>
          </a:p>
        </p:txBody>
      </p:sp>
      <p:sp>
        <p:nvSpPr>
          <p:cNvPr id="52" name="CustomShape 4"/>
          <p:cNvSpPr/>
          <p:nvPr/>
        </p:nvSpPr>
        <p:spPr>
          <a:xfrm>
            <a:off x="8344" y="4914428"/>
            <a:ext cx="9126592" cy="1468101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ctr"/>
            <a:r>
              <a:rPr lang="en-US" sz="2800" spc="-1" dirty="0"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Juan Carlos Olivares Rojas</a:t>
            </a:r>
          </a:p>
        </p:txBody>
      </p:sp>
      <p:sp>
        <p:nvSpPr>
          <p:cNvPr id="9" name="CustomShape 4"/>
          <p:cNvSpPr/>
          <p:nvPr/>
        </p:nvSpPr>
        <p:spPr>
          <a:xfrm>
            <a:off x="3365374" y="6392566"/>
            <a:ext cx="5769562" cy="491595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r">
              <a:lnSpc>
                <a:spcPct val="100000"/>
              </a:lnSpc>
            </a:pPr>
            <a:r>
              <a:rPr lang="en-US" sz="2400" b="1" i="1" spc="-1" dirty="0"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Julio 2022</a:t>
            </a:r>
          </a:p>
        </p:txBody>
      </p:sp>
      <p:pic>
        <p:nvPicPr>
          <p:cNvPr id="12" name="image3.png">
            <a:extLst>
              <a:ext uri="{FF2B5EF4-FFF2-40B4-BE49-F238E27FC236}">
                <a16:creationId xmlns:a16="http://schemas.microsoft.com/office/drawing/2014/main" id="{E3FC5802-4994-6F41-AEFF-8BB29AEAEBA5}"/>
              </a:ext>
            </a:extLst>
          </p:cNvPr>
          <p:cNvPicPr/>
          <p:nvPr/>
        </p:nvPicPr>
        <p:blipFill>
          <a:blip r:embed="rId3"/>
          <a:srcRect r="89894"/>
          <a:stretch/>
        </p:blipFill>
        <p:spPr>
          <a:xfrm>
            <a:off x="5401559" y="74921"/>
            <a:ext cx="1833875" cy="1228605"/>
          </a:xfrm>
          <a:prstGeom prst="rect">
            <a:avLst/>
          </a:prstGeom>
          <a:ln w="12600">
            <a:noFill/>
          </a:ln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B096BA5E-FD79-6D41-B567-5BDB5780817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43" y="101482"/>
            <a:ext cx="5316716" cy="106889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ráfico 3">
            <a:extLst>
              <a:ext uri="{FF2B5EF4-FFF2-40B4-BE49-F238E27FC236}">
                <a16:creationId xmlns:a16="http://schemas.microsoft.com/office/drawing/2014/main" id="{0A5D05E1-1F7C-384D-AD10-724BE45704E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235434" y="-44917"/>
            <a:ext cx="1833874" cy="134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65039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Algebra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0" y="856357"/>
            <a:ext cx="9144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3200" dirty="0"/>
              <a:t>Manejo de fórmulas. Expresiones algebraicas</a:t>
            </a:r>
          </a:p>
          <a:p>
            <a:pPr algn="just"/>
            <a:endParaRPr lang="es-ES_tradnl" sz="3200" dirty="0">
              <a:solidFill>
                <a:srgbClr val="00B050"/>
              </a:solidFill>
            </a:endParaRPr>
          </a:p>
          <a:p>
            <a:pPr algn="just"/>
            <a:r>
              <a:rPr lang="es-ES_tradnl" sz="3200" dirty="0" err="1">
                <a:solidFill>
                  <a:srgbClr val="00B050"/>
                </a:solidFill>
              </a:rPr>
              <a:t>Graficación</a:t>
            </a:r>
            <a:r>
              <a:rPr lang="es-ES_tradnl" sz="3200" dirty="0">
                <a:solidFill>
                  <a:srgbClr val="00B050"/>
                </a:solidFill>
              </a:rPr>
              <a:t> usando </a:t>
            </a:r>
            <a:r>
              <a:rPr lang="es-ES_tradnl" sz="3200" dirty="0" err="1">
                <a:solidFill>
                  <a:srgbClr val="00B050"/>
                </a:solidFill>
              </a:rPr>
              <a:t>matplotlib</a:t>
            </a:r>
            <a:r>
              <a:rPr lang="es-ES_tradnl" sz="3200" dirty="0">
                <a:solidFill>
                  <a:srgbClr val="00B050"/>
                </a:solidFill>
              </a:rPr>
              <a:t> (instalación, tipos de gráficas)</a:t>
            </a:r>
          </a:p>
          <a:p>
            <a:pPr algn="just"/>
            <a:endParaRPr lang="es-ES_tradnl" sz="3200" dirty="0">
              <a:solidFill>
                <a:srgbClr val="00B050"/>
              </a:solidFill>
            </a:endParaRPr>
          </a:p>
          <a:p>
            <a:pPr algn="just"/>
            <a:r>
              <a:rPr lang="es-ES" sz="3200" dirty="0">
                <a:solidFill>
                  <a:srgbClr val="7030A0"/>
                </a:solidFill>
              </a:rPr>
              <a:t>Otras herramientas de </a:t>
            </a:r>
            <a:r>
              <a:rPr lang="es-ES" sz="3200" dirty="0" err="1">
                <a:solidFill>
                  <a:srgbClr val="7030A0"/>
                </a:solidFill>
              </a:rPr>
              <a:t>graficación</a:t>
            </a:r>
            <a:r>
              <a:rPr lang="es-ES" sz="3200" dirty="0">
                <a:solidFill>
                  <a:srgbClr val="7030A0"/>
                </a:solidFill>
              </a:rPr>
              <a:t>:</a:t>
            </a:r>
            <a:endParaRPr lang="es-ES_tradnl" sz="3200" dirty="0"/>
          </a:p>
          <a:p>
            <a:pPr algn="just"/>
            <a:endParaRPr lang="es-ES_tradnl" sz="3200" dirty="0"/>
          </a:p>
          <a:p>
            <a:pPr algn="just"/>
            <a:r>
              <a:rPr lang="es-ES_tradnl" sz="3200" dirty="0" err="1"/>
              <a:t>Geogebra</a:t>
            </a:r>
            <a:r>
              <a:rPr lang="es-ES_tradnl" sz="3200" dirty="0"/>
              <a:t>: </a:t>
            </a:r>
            <a:r>
              <a:rPr lang="es-ES_tradnl" sz="3200" dirty="0">
                <a:hlinkClick r:id="rId3"/>
              </a:rPr>
              <a:t>https://www.geogebra.org/</a:t>
            </a:r>
            <a:r>
              <a:rPr lang="es-ES_tradnl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68002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Algebra Simbólica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0" y="856357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_tradnl" sz="3200" dirty="0">
                <a:solidFill>
                  <a:srgbClr val="00B050"/>
                </a:solidFill>
              </a:rPr>
              <a:t>No se puede definir una ecuación si no están sus componentes definidos: y= 2x +b</a:t>
            </a:r>
            <a:r>
              <a:rPr lang="es-ES_tradnl" sz="3200" dirty="0"/>
              <a:t>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_tradnl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_tradnl" sz="3200" dirty="0"/>
              <a:t>Utilización de la biblioteca </a:t>
            </a:r>
            <a:r>
              <a:rPr lang="es-ES_tradnl" sz="3200" dirty="0" err="1"/>
              <a:t>Sympy</a:t>
            </a:r>
            <a:r>
              <a:rPr lang="es-ES_tradnl" sz="3200" dirty="0"/>
              <a:t>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_tradnl" sz="3200" dirty="0">
              <a:solidFill>
                <a:srgbClr val="C0000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_tradnl" sz="3200" dirty="0">
                <a:solidFill>
                  <a:srgbClr val="C00000"/>
                </a:solidFill>
              </a:rPr>
              <a:t>Manejo de </a:t>
            </a:r>
            <a:r>
              <a:rPr lang="es-ES_tradnl" sz="3200" dirty="0" err="1">
                <a:solidFill>
                  <a:srgbClr val="C00000"/>
                </a:solidFill>
              </a:rPr>
              <a:t>Simbolos</a:t>
            </a:r>
            <a:r>
              <a:rPr lang="es-ES_tradnl" sz="3200" dirty="0">
                <a:solidFill>
                  <a:srgbClr val="C00000"/>
                </a:solidFill>
              </a:rPr>
              <a:t>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_tradnl" sz="3200" dirty="0">
              <a:solidFill>
                <a:srgbClr val="C0000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_tradnl" sz="3200" dirty="0">
                <a:solidFill>
                  <a:schemeClr val="accent6">
                    <a:lumMod val="75000"/>
                  </a:schemeClr>
                </a:solidFill>
              </a:rPr>
              <a:t>Simplificación de expresiones: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_tradnl" sz="3200" dirty="0">
                <a:solidFill>
                  <a:schemeClr val="accent6">
                    <a:lumMod val="75000"/>
                  </a:schemeClr>
                </a:solidFill>
              </a:rPr>
              <a:t>¿Cuánto es </a:t>
            </a:r>
            <a:r>
              <a:rPr lang="es-ES_tradnl" sz="3200" dirty="0" err="1">
                <a:solidFill>
                  <a:schemeClr val="accent6">
                    <a:lumMod val="75000"/>
                  </a:schemeClr>
                </a:solidFill>
              </a:rPr>
              <a:t>x+y+x-y</a:t>
            </a:r>
            <a:r>
              <a:rPr lang="es-ES_tradnl" sz="3200" dirty="0">
                <a:solidFill>
                  <a:schemeClr val="accent6">
                    <a:lumMod val="75000"/>
                  </a:schemeClr>
                </a:solidFill>
              </a:rPr>
              <a:t>?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_tradnl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_tradnl" sz="3200" dirty="0">
                <a:solidFill>
                  <a:srgbClr val="0070C0"/>
                </a:solidFill>
              </a:rPr>
              <a:t>Formateo de expresiones algebraicas</a:t>
            </a:r>
          </a:p>
        </p:txBody>
      </p:sp>
    </p:spTree>
    <p:extLst>
      <p:ext uri="{BB962C8B-B14F-4D97-AF65-F5344CB8AC3E}">
        <p14:creationId xmlns:p14="http://schemas.microsoft.com/office/powerpoint/2010/main" val="509288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Algebra Simbólica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0" y="856357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_tradnl" sz="3200" dirty="0">
                <a:solidFill>
                  <a:srgbClr val="0070C0"/>
                </a:solidFill>
              </a:rPr>
              <a:t>Substituciones (</a:t>
            </a:r>
            <a:r>
              <a:rPr lang="es-ES_tradnl" sz="3200" dirty="0" err="1">
                <a:solidFill>
                  <a:srgbClr val="0070C0"/>
                </a:solidFill>
              </a:rPr>
              <a:t>subs</a:t>
            </a:r>
            <a:r>
              <a:rPr lang="es-ES_tradnl" sz="3200" dirty="0">
                <a:solidFill>
                  <a:srgbClr val="0070C0"/>
                </a:solidFill>
              </a:rPr>
              <a:t>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_tradnl" sz="3200" dirty="0">
              <a:solidFill>
                <a:srgbClr val="00B05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_tradnl" sz="3200" dirty="0">
                <a:solidFill>
                  <a:srgbClr val="00B050"/>
                </a:solidFill>
              </a:rPr>
              <a:t>Expansión de expresiones: ¿Cuánto es (2x-3)**3?</a:t>
            </a:r>
            <a:r>
              <a:rPr lang="es-ES_tradnl" sz="3200" dirty="0"/>
              <a:t>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_tradnl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_tradnl" sz="3200" dirty="0"/>
              <a:t>Límites (</a:t>
            </a:r>
            <a:r>
              <a:rPr lang="es-ES_tradnl" sz="3200" dirty="0" err="1"/>
              <a:t>limit</a:t>
            </a:r>
            <a:r>
              <a:rPr lang="es-ES_tradnl" sz="3200" dirty="0"/>
              <a:t>):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_tradnl" sz="3200" dirty="0">
              <a:solidFill>
                <a:srgbClr val="C0000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_tradnl" sz="3200" dirty="0">
                <a:solidFill>
                  <a:srgbClr val="C00000"/>
                </a:solidFill>
              </a:rPr>
              <a:t>Derivadas (</a:t>
            </a:r>
            <a:r>
              <a:rPr lang="es-ES_tradnl" sz="3200" dirty="0" err="1">
                <a:solidFill>
                  <a:srgbClr val="C00000"/>
                </a:solidFill>
              </a:rPr>
              <a:t>diff</a:t>
            </a:r>
            <a:r>
              <a:rPr lang="es-ES_tradnl" sz="3200" dirty="0">
                <a:solidFill>
                  <a:srgbClr val="C00000"/>
                </a:solidFill>
              </a:rPr>
              <a:t>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_tradnl" sz="3200" dirty="0">
              <a:solidFill>
                <a:srgbClr val="C0000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_tradnl" sz="3200" dirty="0">
                <a:solidFill>
                  <a:schemeClr val="accent6">
                    <a:lumMod val="75000"/>
                  </a:schemeClr>
                </a:solidFill>
              </a:rPr>
              <a:t>Integrales (</a:t>
            </a:r>
            <a:r>
              <a:rPr lang="es-ES_tradnl" sz="3200" dirty="0" err="1">
                <a:solidFill>
                  <a:schemeClr val="accent6">
                    <a:lumMod val="75000"/>
                  </a:schemeClr>
                </a:solidFill>
              </a:rPr>
              <a:t>integrate</a:t>
            </a:r>
            <a:r>
              <a:rPr lang="es-ES_tradnl" sz="3200" dirty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_tradnl" sz="3200" dirty="0"/>
          </a:p>
        </p:txBody>
      </p:sp>
    </p:spTree>
    <p:extLst>
      <p:ext uri="{BB962C8B-B14F-4D97-AF65-F5344CB8AC3E}">
        <p14:creationId xmlns:p14="http://schemas.microsoft.com/office/powerpoint/2010/main" val="2348096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Algebra Simbólica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0" y="856357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_tradnl" sz="3200" dirty="0" err="1">
                <a:solidFill>
                  <a:srgbClr val="0070C0"/>
                </a:solidFill>
              </a:rPr>
              <a:t>Graficación</a:t>
            </a:r>
            <a:r>
              <a:rPr lang="es-ES_tradnl" sz="3200" dirty="0">
                <a:solidFill>
                  <a:srgbClr val="0070C0"/>
                </a:solidFill>
              </a:rPr>
              <a:t> con </a:t>
            </a:r>
            <a:r>
              <a:rPr lang="es-ES_tradnl" sz="3200" dirty="0" err="1">
                <a:solidFill>
                  <a:srgbClr val="0070C0"/>
                </a:solidFill>
              </a:rPr>
              <a:t>sympy</a:t>
            </a:r>
            <a:r>
              <a:rPr lang="es-ES_tradnl" sz="3200" dirty="0">
                <a:solidFill>
                  <a:srgbClr val="0070C0"/>
                </a:solidFill>
              </a:rPr>
              <a:t> (</a:t>
            </a:r>
            <a:r>
              <a:rPr lang="es-ES_tradnl" sz="3200" dirty="0" err="1">
                <a:solidFill>
                  <a:srgbClr val="0070C0"/>
                </a:solidFill>
              </a:rPr>
              <a:t>sympy.plotting</a:t>
            </a:r>
            <a:r>
              <a:rPr lang="es-ES_tradnl" sz="3200" dirty="0">
                <a:solidFill>
                  <a:srgbClr val="0070C0"/>
                </a:solidFill>
              </a:rPr>
              <a:t>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_tradnl" sz="3200" dirty="0">
              <a:solidFill>
                <a:srgbClr val="00B05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_tradnl" sz="3200" dirty="0">
                <a:solidFill>
                  <a:srgbClr val="00B050"/>
                </a:solidFill>
              </a:rPr>
              <a:t>Expansión de expresiones: ¿Cuánto es (2x-3)**3?</a:t>
            </a:r>
            <a:r>
              <a:rPr lang="es-ES_tradnl" sz="3200" dirty="0"/>
              <a:t>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_tradnl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_tradnl" sz="3200" dirty="0"/>
              <a:t>Límites (</a:t>
            </a:r>
            <a:r>
              <a:rPr lang="es-ES_tradnl" sz="3200" dirty="0" err="1"/>
              <a:t>limit</a:t>
            </a:r>
            <a:r>
              <a:rPr lang="es-ES_tradnl" sz="3200" dirty="0"/>
              <a:t>):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_tradnl" sz="3200" dirty="0">
              <a:solidFill>
                <a:srgbClr val="C0000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_tradnl" sz="3200" dirty="0">
                <a:solidFill>
                  <a:srgbClr val="C00000"/>
                </a:solidFill>
              </a:rPr>
              <a:t>Derivadas (</a:t>
            </a:r>
            <a:r>
              <a:rPr lang="es-ES_tradnl" sz="3200" dirty="0" err="1">
                <a:solidFill>
                  <a:srgbClr val="C00000"/>
                </a:solidFill>
              </a:rPr>
              <a:t>diff</a:t>
            </a:r>
            <a:r>
              <a:rPr lang="es-ES_tradnl" sz="3200" dirty="0">
                <a:solidFill>
                  <a:srgbClr val="C00000"/>
                </a:solidFill>
              </a:rPr>
              <a:t>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_tradnl" sz="3200" dirty="0">
              <a:solidFill>
                <a:srgbClr val="C0000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_tradnl" sz="3200" dirty="0">
                <a:solidFill>
                  <a:schemeClr val="accent6">
                    <a:lumMod val="75000"/>
                  </a:schemeClr>
                </a:solidFill>
              </a:rPr>
              <a:t>Integrales (</a:t>
            </a:r>
            <a:r>
              <a:rPr lang="es-ES_tradnl" sz="3200" dirty="0" err="1">
                <a:solidFill>
                  <a:schemeClr val="accent6">
                    <a:lumMod val="75000"/>
                  </a:schemeClr>
                </a:solidFill>
              </a:rPr>
              <a:t>integrate</a:t>
            </a:r>
            <a:r>
              <a:rPr lang="es-ES_tradnl" sz="3200" dirty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_tradnl" sz="3200" dirty="0"/>
          </a:p>
        </p:txBody>
      </p:sp>
    </p:spTree>
    <p:extLst>
      <p:ext uri="{BB962C8B-B14F-4D97-AF65-F5344CB8AC3E}">
        <p14:creationId xmlns:p14="http://schemas.microsoft.com/office/powerpoint/2010/main" val="1053759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Algebra Simbólica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0" y="856357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_tradnl" sz="3200" dirty="0">
                <a:solidFill>
                  <a:srgbClr val="0070C0"/>
                </a:solidFill>
              </a:rPr>
              <a:t>Resolución de ecuaciones (</a:t>
            </a:r>
            <a:r>
              <a:rPr lang="es-ES_tradnl" sz="3200" dirty="0" err="1">
                <a:solidFill>
                  <a:srgbClr val="0070C0"/>
                </a:solidFill>
              </a:rPr>
              <a:t>solve</a:t>
            </a:r>
            <a:r>
              <a:rPr lang="es-ES_tradnl" sz="3200" dirty="0">
                <a:solidFill>
                  <a:srgbClr val="0070C0"/>
                </a:solidFill>
              </a:rPr>
              <a:t>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_tradnl" sz="3200" dirty="0">
              <a:solidFill>
                <a:srgbClr val="00B05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_tradnl" sz="3200" dirty="0">
                <a:solidFill>
                  <a:srgbClr val="00B050"/>
                </a:solidFill>
              </a:rPr>
              <a:t>Resolución de sistemas de ecuaciones (</a:t>
            </a:r>
            <a:r>
              <a:rPr lang="es-ES_tradnl" sz="3200" dirty="0" err="1">
                <a:solidFill>
                  <a:srgbClr val="00B050"/>
                </a:solidFill>
              </a:rPr>
              <a:t>Eq</a:t>
            </a:r>
            <a:r>
              <a:rPr lang="es-ES_tradnl" sz="3200" dirty="0">
                <a:solidFill>
                  <a:srgbClr val="00B050"/>
                </a:solidFill>
              </a:rPr>
              <a:t>)</a:t>
            </a:r>
            <a:r>
              <a:rPr lang="es-ES_tradnl" sz="3200" dirty="0"/>
              <a:t>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_tradnl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_tradnl" sz="3200" dirty="0"/>
              <a:t>Geometría en Python (</a:t>
            </a:r>
            <a:r>
              <a:rPr lang="es-ES_tradnl" sz="3200" dirty="0" err="1"/>
              <a:t>sympy.geometry</a:t>
            </a:r>
            <a:r>
              <a:rPr lang="es-ES_tradnl" sz="3200" dirty="0"/>
              <a:t>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_tradnl" sz="3200" dirty="0">
              <a:solidFill>
                <a:srgbClr val="C0000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_tradnl" sz="3200" dirty="0">
                <a:solidFill>
                  <a:srgbClr val="C00000"/>
                </a:solidFill>
              </a:rPr>
              <a:t>Punto (Point)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_tradnl" sz="3200" dirty="0">
              <a:solidFill>
                <a:srgbClr val="C0000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_tradnl" sz="3200" dirty="0">
                <a:solidFill>
                  <a:schemeClr val="accent6">
                    <a:lumMod val="75000"/>
                  </a:schemeClr>
                </a:solidFill>
              </a:rPr>
              <a:t>Triángulos (</a:t>
            </a:r>
            <a:r>
              <a:rPr lang="es-ES_tradnl" sz="3200" dirty="0" err="1">
                <a:solidFill>
                  <a:schemeClr val="accent6">
                    <a:lumMod val="75000"/>
                  </a:schemeClr>
                </a:solidFill>
              </a:rPr>
              <a:t>Triangle</a:t>
            </a:r>
            <a:r>
              <a:rPr lang="es-ES_tradnl" sz="3200" dirty="0">
                <a:solidFill>
                  <a:schemeClr val="accent6">
                    <a:lumMod val="75000"/>
                  </a:schemeClr>
                </a:solidFill>
              </a:rPr>
              <a:t>), </a:t>
            </a:r>
            <a:r>
              <a:rPr lang="es-ES_tradnl" sz="3200" dirty="0" err="1">
                <a:solidFill>
                  <a:schemeClr val="accent6">
                    <a:lumMod val="75000"/>
                  </a:schemeClr>
                </a:solidFill>
              </a:rPr>
              <a:t>Lineas</a:t>
            </a:r>
            <a:r>
              <a:rPr lang="es-ES_tradnl" sz="3200" dirty="0">
                <a:solidFill>
                  <a:schemeClr val="accent6">
                    <a:lumMod val="75000"/>
                  </a:schemeClr>
                </a:solidFill>
              </a:rPr>
              <a:t> (Line), Círculos (</a:t>
            </a:r>
            <a:r>
              <a:rPr lang="es-ES_tradnl" sz="3200">
                <a:solidFill>
                  <a:schemeClr val="accent6">
                    <a:lumMod val="75000"/>
                  </a:schemeClr>
                </a:solidFill>
              </a:rPr>
              <a:t>Circle)</a:t>
            </a:r>
            <a:endParaRPr lang="es-ES_tradnl" sz="3200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_tradnl" sz="3200" dirty="0"/>
          </a:p>
        </p:txBody>
      </p:sp>
    </p:spTree>
    <p:extLst>
      <p:ext uri="{BB962C8B-B14F-4D97-AF65-F5344CB8AC3E}">
        <p14:creationId xmlns:p14="http://schemas.microsoft.com/office/powerpoint/2010/main" val="1105058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latin typeface="Montserrat" panose="00000500000000000000" pitchFamily="2" charset="0"/>
              </a:rPr>
              <a:t>¿Preguntas?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0" y="2105247"/>
            <a:ext cx="9144000" cy="2902688"/>
          </a:xfrm>
        </p:spPr>
        <p:txBody>
          <a:bodyPr/>
          <a:lstStyle/>
          <a:p>
            <a:r>
              <a:rPr lang="es-ES_tradnl" sz="3600" dirty="0">
                <a:solidFill>
                  <a:schemeClr val="tx1"/>
                </a:solidFill>
                <a:latin typeface="Montserrat" panose="00000500000000000000" pitchFamily="2" charset="0"/>
              </a:rPr>
              <a:t>¡Muchas Gracias!</a:t>
            </a:r>
          </a:p>
          <a:p>
            <a:endParaRPr lang="es-ES_tradnl" sz="3600" dirty="0">
              <a:latin typeface="Montserrat" panose="00000500000000000000" pitchFamily="2" charset="0"/>
            </a:endParaRPr>
          </a:p>
          <a:p>
            <a:r>
              <a:rPr lang="es-ES_tradnl" sz="3600" dirty="0">
                <a:latin typeface="Montserrat" panose="00000500000000000000" pitchFamily="2" charset="0"/>
                <a:hlinkClick r:id="rId3"/>
              </a:rPr>
              <a:t>juan.or@morelia.tecnm.mx</a:t>
            </a:r>
            <a:endParaRPr lang="es-ES_tradnl" sz="36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626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Competencia Específica</a:t>
            </a:r>
            <a:endParaRPr lang="es-ES_tradnl" dirty="0"/>
          </a:p>
        </p:txBody>
      </p:sp>
      <p:sp>
        <p:nvSpPr>
          <p:cNvPr id="5" name="CuadroTexto 4"/>
          <p:cNvSpPr txBox="1"/>
          <p:nvPr/>
        </p:nvSpPr>
        <p:spPr>
          <a:xfrm>
            <a:off x="0" y="1013908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charset="0"/>
              <a:buChar char="•"/>
              <a:defRPr/>
            </a:pPr>
            <a:r>
              <a:rPr lang="es-MX" sz="3200" dirty="0"/>
              <a:t>Proporcionar </a:t>
            </a:r>
            <a:r>
              <a:rPr lang="es-MX" sz="3200" dirty="0">
                <a:solidFill>
                  <a:srgbClr val="00B050"/>
                </a:solidFill>
              </a:rPr>
              <a:t>conocimientos</a:t>
            </a:r>
            <a:r>
              <a:rPr lang="es-MX" sz="3200" dirty="0"/>
              <a:t> sobre la </a:t>
            </a:r>
            <a:r>
              <a:rPr lang="es-MX" sz="3200" dirty="0">
                <a:solidFill>
                  <a:srgbClr val="7030A0"/>
                </a:solidFill>
              </a:rPr>
              <a:t>matemáticas básicas para computación </a:t>
            </a:r>
            <a:r>
              <a:rPr lang="es-MX" sz="3200" dirty="0"/>
              <a:t>utilizando </a:t>
            </a:r>
            <a:r>
              <a:rPr lang="es-MX" sz="3200" dirty="0">
                <a:solidFill>
                  <a:srgbClr val="C00000"/>
                </a:solidFill>
              </a:rPr>
              <a:t>python </a:t>
            </a:r>
            <a:r>
              <a:rPr lang="es-MX" sz="3200" dirty="0"/>
              <a:t>así como otras </a:t>
            </a:r>
            <a:r>
              <a:rPr lang="es-MX" sz="3200" dirty="0">
                <a:solidFill>
                  <a:schemeClr val="accent6">
                    <a:lumMod val="75000"/>
                  </a:schemeClr>
                </a:solidFill>
              </a:rPr>
              <a:t>herramientas computacionales</a:t>
            </a:r>
            <a:r>
              <a:rPr lang="es-MX" sz="3200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136527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Temario</a:t>
            </a:r>
            <a:endParaRPr lang="es-ES_tradnl" dirty="0"/>
          </a:p>
        </p:txBody>
      </p:sp>
      <p:sp>
        <p:nvSpPr>
          <p:cNvPr id="5" name="CuadroTexto 4"/>
          <p:cNvSpPr txBox="1"/>
          <p:nvPr/>
        </p:nvSpPr>
        <p:spPr>
          <a:xfrm>
            <a:off x="188536" y="783676"/>
            <a:ext cx="89554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3200" dirty="0">
                <a:solidFill>
                  <a:srgbClr val="7030A0"/>
                </a:solidFill>
              </a:rPr>
              <a:t>1. Aritmético.</a:t>
            </a:r>
            <a:endParaRPr lang="es-ES_tradnl" sz="3200" dirty="0"/>
          </a:p>
          <a:p>
            <a:pPr algn="just"/>
            <a:endParaRPr lang="es-ES_tradnl" sz="3200" dirty="0"/>
          </a:p>
          <a:p>
            <a:pPr algn="just"/>
            <a:r>
              <a:rPr lang="es-ES_tradnl" sz="3200" dirty="0">
                <a:solidFill>
                  <a:srgbClr val="00B050"/>
                </a:solidFill>
              </a:rPr>
              <a:t>2. Algebraico.</a:t>
            </a:r>
          </a:p>
          <a:p>
            <a:pPr algn="just"/>
            <a:endParaRPr lang="es-ES_tradnl" sz="3200" dirty="0">
              <a:solidFill>
                <a:srgbClr val="00B050"/>
              </a:solidFill>
            </a:endParaRPr>
          </a:p>
          <a:p>
            <a:pPr algn="just"/>
            <a:r>
              <a:rPr lang="es-MX" sz="3200" dirty="0"/>
              <a:t>3. Estadístico y probabilidad</a:t>
            </a:r>
          </a:p>
          <a:p>
            <a:pPr algn="just"/>
            <a:endParaRPr lang="es-MX" sz="3200" dirty="0"/>
          </a:p>
          <a:p>
            <a:pPr algn="just"/>
            <a:r>
              <a:rPr lang="es-MX" sz="3200" dirty="0">
                <a:solidFill>
                  <a:schemeClr val="accent6">
                    <a:lumMod val="75000"/>
                  </a:schemeClr>
                </a:solidFill>
              </a:rPr>
              <a:t>4. Geométrico.</a:t>
            </a:r>
          </a:p>
          <a:p>
            <a:pPr algn="just"/>
            <a:endParaRPr lang="es-MX" sz="3200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s-MX" sz="3200" dirty="0">
                <a:solidFill>
                  <a:schemeClr val="accent2">
                    <a:lumMod val="75000"/>
                  </a:schemeClr>
                </a:solidFill>
              </a:rPr>
              <a:t>5. Trigonomético.</a:t>
            </a:r>
          </a:p>
        </p:txBody>
      </p:sp>
    </p:spTree>
    <p:extLst>
      <p:ext uri="{BB962C8B-B14F-4D97-AF65-F5344CB8AC3E}">
        <p14:creationId xmlns:p14="http://schemas.microsoft.com/office/powerpoint/2010/main" val="1605123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Aritmética</a:t>
            </a:r>
            <a:endParaRPr lang="es-ES_tradnl" dirty="0"/>
          </a:p>
        </p:txBody>
      </p:sp>
      <p:sp>
        <p:nvSpPr>
          <p:cNvPr id="5" name="CuadroTexto 4"/>
          <p:cNvSpPr txBox="1"/>
          <p:nvPr/>
        </p:nvSpPr>
        <p:spPr>
          <a:xfrm>
            <a:off x="188536" y="783676"/>
            <a:ext cx="895546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_tradnl" sz="3200" dirty="0">
                <a:solidFill>
                  <a:srgbClr val="7030A0"/>
                </a:solidFill>
              </a:rPr>
              <a:t>Tipos de datos básicos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_tradnl" sz="3200" dirty="0">
              <a:solidFill>
                <a:srgbClr val="00B05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_tradnl" sz="3200" dirty="0">
                <a:solidFill>
                  <a:srgbClr val="00B050"/>
                </a:solidFill>
              </a:rPr>
              <a:t>Listas, </a:t>
            </a:r>
            <a:r>
              <a:rPr lang="es-ES_tradnl" sz="3200" dirty="0" err="1">
                <a:solidFill>
                  <a:srgbClr val="00B050"/>
                </a:solidFill>
              </a:rPr>
              <a:t>tuplas</a:t>
            </a:r>
            <a:r>
              <a:rPr lang="es-ES_tradnl" sz="3200" dirty="0">
                <a:solidFill>
                  <a:srgbClr val="00B050"/>
                </a:solidFill>
              </a:rPr>
              <a:t>, diccionarios, conjuntos*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_tradnl" sz="3200" dirty="0">
              <a:solidFill>
                <a:srgbClr val="00B05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3200" dirty="0"/>
              <a:t>ADT: Números complejos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MX" sz="3200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chemeClr val="accent6">
                    <a:lumMod val="75000"/>
                  </a:schemeClr>
                </a:solidFill>
              </a:rPr>
              <a:t>Operaciones Aritméticas básicas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MX" sz="3200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chemeClr val="accent2">
                    <a:lumMod val="75000"/>
                  </a:schemeClr>
                </a:solidFill>
              </a:rPr>
              <a:t>División (/, //, %, divmod)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_tradnl" sz="3200" dirty="0">
              <a:solidFill>
                <a:srgbClr val="7030A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_tradnl" sz="3200" dirty="0">
                <a:solidFill>
                  <a:srgbClr val="7030A0"/>
                </a:solidFill>
              </a:rPr>
              <a:t>Potenciación (** , </a:t>
            </a:r>
            <a:r>
              <a:rPr lang="es-ES_tradnl" sz="3200" dirty="0" err="1">
                <a:solidFill>
                  <a:srgbClr val="7030A0"/>
                </a:solidFill>
              </a:rPr>
              <a:t>pow</a:t>
            </a:r>
            <a:r>
              <a:rPr lang="es-ES_tradnl" sz="3200" dirty="0">
                <a:solidFill>
                  <a:srgbClr val="7030A0"/>
                </a:solidFill>
              </a:rPr>
              <a:t>, </a:t>
            </a:r>
            <a:r>
              <a:rPr lang="es-ES_tradnl" sz="3200" dirty="0" err="1">
                <a:solidFill>
                  <a:srgbClr val="7030A0"/>
                </a:solidFill>
              </a:rPr>
              <a:t>sqrt</a:t>
            </a:r>
            <a:r>
              <a:rPr lang="es-ES_tradnl" sz="3200" dirty="0">
                <a:solidFill>
                  <a:srgbClr val="7030A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03482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Aritmética</a:t>
            </a:r>
            <a:endParaRPr lang="es-ES_tradnl" dirty="0"/>
          </a:p>
        </p:txBody>
      </p:sp>
      <p:sp>
        <p:nvSpPr>
          <p:cNvPr id="5" name="CuadroTexto 4"/>
          <p:cNvSpPr txBox="1"/>
          <p:nvPr/>
        </p:nvSpPr>
        <p:spPr>
          <a:xfrm>
            <a:off x="188536" y="783676"/>
            <a:ext cx="895546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_tradnl" sz="3200" dirty="0">
                <a:solidFill>
                  <a:srgbClr val="7030A0"/>
                </a:solidFill>
              </a:rPr>
              <a:t>Números decimales a binario (IEEE-754)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_tradnl" sz="3200" dirty="0">
              <a:solidFill>
                <a:srgbClr val="00B05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_tradnl" sz="3200" dirty="0">
                <a:solidFill>
                  <a:srgbClr val="00B050"/>
                </a:solidFill>
              </a:rPr>
              <a:t>Redondeo de números (3.45 y 3.55)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MX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3200" dirty="0"/>
              <a:t>Objeto Decimal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chemeClr val="accent6">
                    <a:lumMod val="75000"/>
                  </a:schemeClr>
                </a:solidFill>
              </a:rPr>
              <a:t>¿Cuánto es 0.1+0.1+0.1?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3200" dirty="0"/>
              <a:t>format y expr. Comparación de decimales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rgbClr val="00B050"/>
                </a:solidFill>
              </a:rPr>
              <a:t>as_integer_ratio, hex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MX" sz="3200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chemeClr val="accent2">
                    <a:lumMod val="75000"/>
                  </a:schemeClr>
                </a:solidFill>
              </a:rPr>
              <a:t>Otras funciones agregadas: max, min, sorted, sum, fsum</a:t>
            </a:r>
          </a:p>
        </p:txBody>
      </p:sp>
    </p:spTree>
    <p:extLst>
      <p:ext uri="{BB962C8B-B14F-4D97-AF65-F5344CB8AC3E}">
        <p14:creationId xmlns:p14="http://schemas.microsoft.com/office/powerpoint/2010/main" val="3527169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Problema</a:t>
            </a:r>
            <a:endParaRPr lang="es-ES_tradnl" dirty="0"/>
          </a:p>
        </p:txBody>
      </p:sp>
      <p:sp>
        <p:nvSpPr>
          <p:cNvPr id="5" name="CuadroTexto 4"/>
          <p:cNvSpPr txBox="1"/>
          <p:nvPr/>
        </p:nvSpPr>
        <p:spPr>
          <a:xfrm>
            <a:off x="188536" y="783676"/>
            <a:ext cx="895546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_tradnl" sz="3200" dirty="0">
                <a:solidFill>
                  <a:srgbClr val="7030A0"/>
                </a:solidFill>
              </a:rPr>
              <a:t>Concepto de pi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_tradnl" sz="3200" dirty="0">
              <a:solidFill>
                <a:srgbClr val="00B05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rgbClr val="00B050"/>
                </a:solidFill>
              </a:rPr>
              <a:t>Serie de Gregory-</a:t>
            </a:r>
            <a:r>
              <a:rPr lang="es-ES" sz="3200" dirty="0" err="1">
                <a:solidFill>
                  <a:srgbClr val="00B050"/>
                </a:solidFill>
              </a:rPr>
              <a:t>Leibnz</a:t>
            </a:r>
            <a:endParaRPr lang="es-ES" sz="3200" dirty="0">
              <a:solidFill>
                <a:srgbClr val="00B050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rgbClr val="00B050"/>
                </a:solidFill>
              </a:rPr>
              <a:t>π = (4/1) - (4/3) + (4/5) - (4/7) + (4/9) - (4/11) + (4/13) - (4/15)</a:t>
            </a:r>
            <a:endParaRPr lang="es-MX" sz="3200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MX" sz="3200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chemeClr val="accent6">
                    <a:lumMod val="75000"/>
                  </a:schemeClr>
                </a:solidFill>
              </a:rPr>
              <a:t>Serie de Nilakantha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accent2">
                    <a:lumMod val="75000"/>
                  </a:schemeClr>
                </a:solidFill>
              </a:rPr>
              <a:t>π = 3 + 4/(2*3*4) - 4/(4*5*6) + 4/(6*7*8) - 4/(8*9*10) + 4/(10*11*12) - (4/(12*13*14)</a:t>
            </a:r>
            <a:r>
              <a:rPr lang="es-ES" sz="3200" dirty="0">
                <a:solidFill>
                  <a:schemeClr val="accent2">
                    <a:lumMod val="75000"/>
                  </a:schemeClr>
                </a:solidFill>
              </a:rPr>
              <a:t>…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es-ES_tradnl" sz="3200" dirty="0">
              <a:solidFill>
                <a:srgbClr val="7030A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_tradnl" sz="3200" dirty="0"/>
              <a:t>¿Cuál converge más rápido para una precisión de 5 decimales?</a:t>
            </a:r>
          </a:p>
        </p:txBody>
      </p:sp>
    </p:spTree>
    <p:extLst>
      <p:ext uri="{BB962C8B-B14F-4D97-AF65-F5344CB8AC3E}">
        <p14:creationId xmlns:p14="http://schemas.microsoft.com/office/powerpoint/2010/main" val="683629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61365"/>
            <a:ext cx="9144000" cy="783676"/>
          </a:xfrm>
        </p:spPr>
        <p:txBody>
          <a:bodyPr/>
          <a:lstStyle/>
          <a:p>
            <a:r>
              <a:rPr lang="es-ES" dirty="0"/>
              <a:t>Aritmética</a:t>
            </a:r>
            <a:endParaRPr lang="es-ES_tradnl" dirty="0"/>
          </a:p>
        </p:txBody>
      </p:sp>
      <p:sp>
        <p:nvSpPr>
          <p:cNvPr id="5" name="CuadroTexto 4"/>
          <p:cNvSpPr txBox="1"/>
          <p:nvPr/>
        </p:nvSpPr>
        <p:spPr>
          <a:xfrm>
            <a:off x="188536" y="1041859"/>
            <a:ext cx="895546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_tradnl" sz="3200" dirty="0" err="1">
                <a:solidFill>
                  <a:srgbClr val="7030A0"/>
                </a:solidFill>
              </a:rPr>
              <a:t>Jupyter</a:t>
            </a:r>
            <a:r>
              <a:rPr lang="es-ES_tradnl" sz="3200" dirty="0">
                <a:solidFill>
                  <a:srgbClr val="7030A0"/>
                </a:solidFill>
              </a:rPr>
              <a:t> (cuadernos de </a:t>
            </a:r>
            <a:r>
              <a:rPr lang="es-ES_tradnl" sz="3200" dirty="0" err="1">
                <a:solidFill>
                  <a:srgbClr val="7030A0"/>
                </a:solidFill>
              </a:rPr>
              <a:t>python</a:t>
            </a:r>
            <a:r>
              <a:rPr lang="es-ES_tradnl" sz="3200" dirty="0">
                <a:solidFill>
                  <a:srgbClr val="7030A0"/>
                </a:solidFill>
              </a:rPr>
              <a:t>). Google </a:t>
            </a:r>
            <a:r>
              <a:rPr lang="es-ES_tradnl" sz="3200" dirty="0" err="1">
                <a:solidFill>
                  <a:srgbClr val="7030A0"/>
                </a:solidFill>
              </a:rPr>
              <a:t>colab</a:t>
            </a:r>
            <a:r>
              <a:rPr lang="es-ES_tradnl" sz="3200" dirty="0">
                <a:solidFill>
                  <a:srgbClr val="7030A0"/>
                </a:solidFill>
              </a:rPr>
              <a:t>: http://</a:t>
            </a:r>
            <a:r>
              <a:rPr lang="es-ES_tradnl" sz="3200" dirty="0" err="1">
                <a:solidFill>
                  <a:srgbClr val="7030A0"/>
                </a:solidFill>
              </a:rPr>
              <a:t>colab.research.google.com</a:t>
            </a:r>
            <a:endParaRPr lang="es-ES_tradnl" sz="3200" dirty="0">
              <a:solidFill>
                <a:srgbClr val="7030A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_tradnl" sz="3200" dirty="0">
              <a:solidFill>
                <a:srgbClr val="7030A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_tradnl" sz="3200" dirty="0" err="1">
                <a:solidFill>
                  <a:srgbClr val="00B050"/>
                </a:solidFill>
              </a:rPr>
              <a:t>Markdown</a:t>
            </a:r>
            <a:endParaRPr lang="es-ES_tradnl" sz="3200" dirty="0">
              <a:solidFill>
                <a:srgbClr val="00B05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MX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3200" dirty="0"/>
              <a:t>Latex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_tradnl" sz="3200" dirty="0">
              <a:solidFill>
                <a:srgbClr val="7030A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chemeClr val="accent6">
                    <a:lumMod val="75000"/>
                  </a:schemeClr>
                </a:solidFill>
              </a:rPr>
              <a:t>Fracciones (Fraction)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MX" sz="3200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chemeClr val="accent2">
                    <a:lumMod val="75000"/>
                  </a:schemeClr>
                </a:solidFill>
              </a:rPr>
              <a:t>Repositorios: Mathematical Python: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chemeClr val="accent2">
                    <a:lumMod val="75000"/>
                  </a:schemeClr>
                </a:solidFill>
              </a:rPr>
              <a:t>https://github.com/patrickwalls/mathematical-python</a:t>
            </a:r>
          </a:p>
        </p:txBody>
      </p:sp>
    </p:spTree>
    <p:extLst>
      <p:ext uri="{BB962C8B-B14F-4D97-AF65-F5344CB8AC3E}">
        <p14:creationId xmlns:p14="http://schemas.microsoft.com/office/powerpoint/2010/main" val="608608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Aritmética</a:t>
            </a:r>
            <a:endParaRPr lang="es-ES_tradnl" dirty="0"/>
          </a:p>
        </p:txBody>
      </p:sp>
      <p:sp>
        <p:nvSpPr>
          <p:cNvPr id="5" name="CuadroTexto 4"/>
          <p:cNvSpPr txBox="1"/>
          <p:nvPr/>
        </p:nvSpPr>
        <p:spPr>
          <a:xfrm>
            <a:off x="188536" y="783676"/>
            <a:ext cx="895546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_tradnl" sz="3200" dirty="0">
                <a:solidFill>
                  <a:srgbClr val="7030A0"/>
                </a:solidFill>
              </a:rPr>
              <a:t>Operadores binarios (y, o, o-exclusiva, negación)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_tradnl" sz="3200" dirty="0">
              <a:solidFill>
                <a:srgbClr val="00B05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_tradnl" sz="3200" dirty="0">
                <a:solidFill>
                  <a:srgbClr val="00B050"/>
                </a:solidFill>
              </a:rPr>
              <a:t>Conversiones numéricas (</a:t>
            </a:r>
            <a:r>
              <a:rPr lang="es-ES_tradnl" sz="3200" dirty="0" err="1">
                <a:solidFill>
                  <a:srgbClr val="00B050"/>
                </a:solidFill>
              </a:rPr>
              <a:t>bin</a:t>
            </a:r>
            <a:r>
              <a:rPr lang="es-ES_tradnl" sz="3200" dirty="0">
                <a:solidFill>
                  <a:srgbClr val="00B050"/>
                </a:solidFill>
              </a:rPr>
              <a:t>, oct y </a:t>
            </a:r>
            <a:r>
              <a:rPr lang="es-ES_tradnl" sz="3200" dirty="0" err="1">
                <a:solidFill>
                  <a:srgbClr val="00B050"/>
                </a:solidFill>
              </a:rPr>
              <a:t>hex</a:t>
            </a:r>
            <a:r>
              <a:rPr lang="es-ES_tradnl" sz="3200" dirty="0">
                <a:solidFill>
                  <a:srgbClr val="00B050"/>
                </a:solidFill>
              </a:rPr>
              <a:t>).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_tradnl" sz="3200" dirty="0">
              <a:solidFill>
                <a:srgbClr val="00B05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3200" dirty="0"/>
              <a:t>Conversiones entre otras bases (int)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MX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chemeClr val="accent6">
                    <a:lumMod val="75000"/>
                  </a:schemeClr>
                </a:solidFill>
              </a:rPr>
              <a:t>Sistemas de codificación (ASCII, UTF-8, Base 64)</a:t>
            </a:r>
          </a:p>
          <a:p>
            <a:pPr algn="just"/>
            <a:endParaRPr lang="es-MX" sz="3200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chemeClr val="accent2">
                    <a:lumMod val="75000"/>
                  </a:schemeClr>
                </a:solidFill>
              </a:rPr>
              <a:t>Orden de bytes (to_bytes): Big little endian</a:t>
            </a:r>
          </a:p>
        </p:txBody>
      </p:sp>
    </p:spTree>
    <p:extLst>
      <p:ext uri="{BB962C8B-B14F-4D97-AF65-F5344CB8AC3E}">
        <p14:creationId xmlns:p14="http://schemas.microsoft.com/office/powerpoint/2010/main" val="2394731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Aritmética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0" y="1157422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3200" dirty="0"/>
              <a:t>Otras herramientas: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MX" sz="3200" dirty="0">
              <a:solidFill>
                <a:srgbClr val="00B05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rgbClr val="00B050"/>
                </a:solidFill>
              </a:rPr>
              <a:t>Cyberchef: https://gchq.github.io/CyberChef/</a:t>
            </a:r>
            <a:endParaRPr lang="es-MX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MX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rgbClr val="0070C0"/>
                </a:solidFill>
              </a:rPr>
              <a:t>Google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MX" sz="3200" dirty="0">
              <a:solidFill>
                <a:srgbClr val="0070C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chemeClr val="accent4"/>
                </a:solidFill>
              </a:rPr>
              <a:t>Wolframalpha: https://www.wolframalpha.com/</a:t>
            </a:r>
            <a:endParaRPr lang="es-MX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MX" sz="3200" dirty="0">
              <a:solidFill>
                <a:srgbClr val="00B05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chemeClr val="accent6">
                    <a:lumMod val="75000"/>
                  </a:schemeClr>
                </a:solidFill>
              </a:rPr>
              <a:t>Calculadoras científicas</a:t>
            </a:r>
            <a:endParaRPr lang="es-ES_tradnl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538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7B44A7D004DE043AE5C722122458609" ma:contentTypeVersion="0" ma:contentTypeDescription="Crear nuevo documento." ma:contentTypeScope="" ma:versionID="67165aaf359e9dce3cf1fb88f513236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d52eee179b4b7cb1aba1caaea387c4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8B82EB-457B-4E5F-8EE0-7A3082C2311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26E9BD8-72BC-42C9-B534-BD8EC8FBF4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4B9624-DD10-44FD-89F6-74740DB5F2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19723</TotalTime>
  <Words>553</Words>
  <Application>Microsoft Macintosh PowerPoint</Application>
  <PresentationFormat>Presentación en pantalla (4:3)</PresentationFormat>
  <Paragraphs>147</Paragraphs>
  <Slides>15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4" baseType="lpstr">
      <vt:lpstr>Arial</vt:lpstr>
      <vt:lpstr>Calibri</vt:lpstr>
      <vt:lpstr>EurekaSans-Light</vt:lpstr>
      <vt:lpstr>Montserrat</vt:lpstr>
      <vt:lpstr>Soberana Sans Light</vt:lpstr>
      <vt:lpstr>Symbol</vt:lpstr>
      <vt:lpstr>Times New Roman</vt:lpstr>
      <vt:lpstr>Wingdings</vt:lpstr>
      <vt:lpstr>Office Theme</vt:lpstr>
      <vt:lpstr>Presentación de PowerPoint</vt:lpstr>
      <vt:lpstr>Competencia Específica</vt:lpstr>
      <vt:lpstr>Temario</vt:lpstr>
      <vt:lpstr>Aritmética</vt:lpstr>
      <vt:lpstr>Aritmética</vt:lpstr>
      <vt:lpstr>Problema</vt:lpstr>
      <vt:lpstr>Aritmética</vt:lpstr>
      <vt:lpstr>Aritmética</vt:lpstr>
      <vt:lpstr>Aritmética</vt:lpstr>
      <vt:lpstr>Algebra</vt:lpstr>
      <vt:lpstr>Algebra Simbólica</vt:lpstr>
      <vt:lpstr>Algebra Simbólica</vt:lpstr>
      <vt:lpstr>Algebra Simbólica</vt:lpstr>
      <vt:lpstr>Algebra Simbólica</vt:lpstr>
      <vt:lpstr>¿Preguntas?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Carlos Olivares Rojas</dc:creator>
  <cp:lastModifiedBy>Juan Carlos Olivares Rojas</cp:lastModifiedBy>
  <cp:revision>2745</cp:revision>
  <cp:lastPrinted>2017-12-05T14:11:13Z</cp:lastPrinted>
  <dcterms:modified xsi:type="dcterms:W3CDTF">2022-07-09T12:00:35Z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15.0027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Presentación en pantalla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47</vt:i4>
  </property>
  <property fmtid="{D5CDD505-2E9C-101B-9397-08002B2CF9AE}" pid="12" name="ContentTypeId">
    <vt:lpwstr>0x01010027B44A7D004DE043AE5C722122458609</vt:lpwstr>
  </property>
</Properties>
</file>