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668" r:id="rId5"/>
    <p:sldId id="2606" r:id="rId6"/>
    <p:sldId id="2686" r:id="rId7"/>
    <p:sldId id="2637" r:id="rId8"/>
    <p:sldId id="2653" r:id="rId9"/>
    <p:sldId id="2661" r:id="rId10"/>
    <p:sldId id="2703" r:id="rId11"/>
    <p:sldId id="2655" r:id="rId12"/>
    <p:sldId id="2664" r:id="rId13"/>
    <p:sldId id="2712" r:id="rId14"/>
    <p:sldId id="2618" r:id="rId15"/>
    <p:sldId id="2701" r:id="rId16"/>
    <p:sldId id="2689" r:id="rId17"/>
    <p:sldId id="2698" r:id="rId18"/>
    <p:sldId id="2691" r:id="rId19"/>
    <p:sldId id="2707" r:id="rId20"/>
    <p:sldId id="2678" r:id="rId21"/>
    <p:sldId id="2682" r:id="rId22"/>
    <p:sldId id="2617" r:id="rId23"/>
    <p:sldId id="2673" r:id="rId24"/>
    <p:sldId id="2642" r:id="rId25"/>
    <p:sldId id="2621" r:id="rId26"/>
    <p:sldId id="2687" r:id="rId27"/>
    <p:sldId id="2713" r:id="rId28"/>
    <p:sldId id="2715" r:id="rId29"/>
    <p:sldId id="2716" r:id="rId30"/>
    <p:sldId id="2717" r:id="rId31"/>
    <p:sldId id="2718" r:id="rId32"/>
    <p:sldId id="2719" r:id="rId33"/>
    <p:sldId id="2702" r:id="rId34"/>
    <p:sldId id="2714" r:id="rId35"/>
    <p:sldId id="514" r:id="rId36"/>
  </p:sldIdLst>
  <p:sldSz cx="9144000" cy="6858000" type="screen4x3"/>
  <p:notesSz cx="7772400" cy="100584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44"/>
    <p:restoredTop sz="92925"/>
  </p:normalViewPr>
  <p:slideViewPr>
    <p:cSldViewPr snapToGrid="0" snapToObjects="1">
      <p:cViewPr varScale="1">
        <p:scale>
          <a:sx n="119" d="100"/>
          <a:sy n="119" d="100"/>
        </p:scale>
        <p:origin x="2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0" d="100"/>
          <a:sy n="90" d="100"/>
        </p:scale>
        <p:origin x="25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C9F6084-19EA-9B47-B6EF-E1B91794D2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7E6E1EA-E9C1-844F-A659-01582AAB3D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31BCC-1062-0043-9FD3-D3087026EBE1}" type="datetimeFigureOut">
              <a:rPr lang="es-MX" smtClean="0"/>
              <a:t>05/03/25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1C4DDAD-5A68-0042-92DC-4A9B664B2E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7D3E45-36AF-414B-87F5-CB8CEA9E3C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68EDF-6B0A-3C41-BB9D-C70FADD808B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9911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spc="-1">
                <a:latin typeface="Arial"/>
              </a:rPr>
              <a:t>Click to edit the notes format</a:t>
            </a:r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46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7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8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3C3B623-6C9B-41FD-84A7-CD3729567FBE}" type="slidenum">
              <a:rPr lang="en-US" sz="1400" spc="-1">
                <a:latin typeface="Times New Roman"/>
              </a:rPr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5760" cy="396000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56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presente proyecto tiene como objetivo investigar el desarrollo y evaluación de plataformas web para la teleoperación de drones en el ámbito de la agricultura de precisión. Estas plataformas permiten a los agricultores controlar drones para monitorear, analizar y gestionar cultivos de manera remota, optimizando los recursos y mejorando la productividad agrícola. El estudio se enfocará en la viabilidad técnica, el diseño de interfaces web y la efectividad de las plataformas en la mejora de los procesos agrícolas.</a:t>
            </a:r>
            <a:endParaRPr lang="es-MX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16000" indent="-215640" algn="just">
              <a:lnSpc>
                <a:spcPct val="100000"/>
              </a:lnSpc>
            </a:pPr>
            <a:endParaRPr lang="es-ES" dirty="0"/>
          </a:p>
          <a:p>
            <a:pPr marL="216000" marR="0" lvl="0" indent="-2156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agricultura de precisión busca utilizar tecnologías avanzadas, como drones y sensores, para maximizar la eficiencia de los cultivos. La teleoperación de drones a través de plataformas web permite a los agricultores acceder a datos en tiempo real y tomar decisiones informadas, mejorando la gestión de los cultivos y reduciendo el uso de recursos. Este proyecto busca contribuir al avance de la tecnología agrícola y ofrecer soluciones accesibles a través de plataformas web.</a:t>
            </a:r>
            <a:endParaRPr lang="es-MX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16000" indent="-215640" algn="just">
              <a:lnSpc>
                <a:spcPct val="100000"/>
              </a:lnSpc>
            </a:pPr>
            <a:endParaRPr lang="es-MX" dirty="0"/>
          </a:p>
          <a:p>
            <a:pPr marL="216000" indent="-215640" algn="just">
              <a:lnSpc>
                <a:spcPct val="100000"/>
              </a:lnSpc>
            </a:pPr>
            <a:endParaRPr dirty="0"/>
          </a:p>
        </p:txBody>
      </p:sp>
      <p:sp>
        <p:nvSpPr>
          <p:cNvPr id="251" name="CustomShape 2"/>
          <p:cNvSpPr/>
          <p:nvPr/>
        </p:nvSpPr>
        <p:spPr>
          <a:xfrm>
            <a:off x="4402080" y="9553680"/>
            <a:ext cx="33678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ACD51DA4-1314-4BFC-AA82-1584F3BD5610}" type="slidenum">
              <a:rPr lang="en-US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757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D97DF-D1E2-6F38-91A0-015817C0E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4AA407C-EE96-2B5C-E470-F1C790932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5AE1537-5E58-6729-A4A0-ACC5A2B35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8A06B7-25A0-3917-DE3F-0CE8CD50C79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4519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CVSS tool requires the assessor to select values in three metric groups for each vulnerability that has been identified. </a:t>
            </a:r>
          </a:p>
          <a:p>
            <a:r>
              <a:rPr lang="en-US" dirty="0"/>
              <a:t>The figure shows the three metric groups and the individual metrics that make up each group.</a:t>
            </a:r>
          </a:p>
          <a:p>
            <a:pPr lvl="1"/>
            <a:r>
              <a:rPr lang="en-US" b="1" dirty="0"/>
              <a:t>Base Metric Group </a:t>
            </a:r>
            <a:r>
              <a:rPr lang="en-US" dirty="0"/>
              <a:t>- represents the characteristics of a vulnerability that are constant over time and across contexts.</a:t>
            </a:r>
          </a:p>
          <a:p>
            <a:pPr lvl="2"/>
            <a:r>
              <a:rPr lang="en-US" dirty="0"/>
              <a:t>Exploitability - These are features of the exploit such as the vector, complexity, and user interaction required by the exploit.</a:t>
            </a:r>
          </a:p>
          <a:p>
            <a:pPr lvl="2"/>
            <a:r>
              <a:rPr lang="en-US" dirty="0"/>
              <a:t>Impact metrics  </a:t>
            </a:r>
            <a:r>
              <a:rPr lang="en-US" b="1" dirty="0"/>
              <a:t>- I</a:t>
            </a:r>
            <a:r>
              <a:rPr lang="en-US" dirty="0"/>
              <a:t>mpacts of the exploit are rooted in the CIA triad of confidentiality, integrity, and availability.</a:t>
            </a:r>
          </a:p>
          <a:p>
            <a:pPr lvl="1"/>
            <a:r>
              <a:rPr lang="en-US" b="1" dirty="0"/>
              <a:t>Temporal Metric Group - </a:t>
            </a:r>
            <a:r>
              <a:rPr lang="en-US" dirty="0"/>
              <a:t>measures the characteristics of a vulnerability that may change over time, but not across user environments.</a:t>
            </a:r>
          </a:p>
          <a:p>
            <a:pPr lvl="1"/>
            <a:r>
              <a:rPr lang="en-US" b="1" dirty="0"/>
              <a:t>Environmental Metric Group - </a:t>
            </a:r>
            <a:r>
              <a:rPr lang="en-US" dirty="0"/>
              <a:t>measures the aspects of a vulnerability that are rooted in a specific organization’s environment. </a:t>
            </a:r>
          </a:p>
          <a:p>
            <a:pPr lvl="1" rtl="0">
              <a:lnSpc>
                <a:spcPct val="92000"/>
              </a:lnSpc>
            </a:pPr>
            <a:endParaRPr lang="es-ES" sz="135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503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60843-F2ED-D2EA-35E1-3A290C3A1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07E9492-6D9D-4414-21A4-B4C414ED4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A4A4EA7-AC12-B226-3031-4C50A1DF33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6F2C138-0519-8100-0279-9ACD47DA0D6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3080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13F89-F47D-4637-07CF-39CF5BE13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41D8B94-550E-ED86-E7A1-24F10BD70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1851147-490C-D059-C255-15B5A5819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24A675-2439-6DBF-2E89-08E83B13E32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9246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C813C-C43B-4EA1-B133-FACC101C6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F5B8620-1146-DA67-917E-3DFACD80C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4549E75-DD78-36BD-233E-993740A9C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1D8935-6C34-C204-9832-F7B6FB9E4A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8193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4DBBD-9590-757C-747F-7B0AED064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F921CF9-BA52-0A70-C832-A0B0A9FF1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4706ABD-144B-CFC3-6C02-846D516B2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609BB8-F759-9265-644E-AA7E2EE1909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8884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ADCC3-3080-D747-BC9F-003A6A03C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134E382-1D53-00B4-A8B8-69C225627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C7671CA-E95C-88A0-3310-85941A7A0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854801-A297-32B5-65ED-2F95C644FA1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2272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C6C7C-7717-0A8D-5CFC-D0596152B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0967F98-17DB-2757-EFEC-CACA1364E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1491DF8-F06E-0125-2BB7-EE8EF77AF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3E86D9-F334-1F20-3102-1500197603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82524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99CB3-8350-E6D7-870D-50D4035E8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F7EB41D-45B4-AD90-5885-B956AB3C3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D562507-26DE-BD33-1F3E-4316A0D2D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3859AA4-5D63-DE1A-916A-4206DC2DEEA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7768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CVSS tool requires the assessor to select values in three metric groups for each vulnerability that has been identified. </a:t>
            </a:r>
          </a:p>
          <a:p>
            <a:r>
              <a:rPr lang="en-US" dirty="0"/>
              <a:t>The figure shows the three metric groups and the individual metrics that make up each group.</a:t>
            </a:r>
          </a:p>
          <a:p>
            <a:pPr lvl="1"/>
            <a:r>
              <a:rPr lang="en-US" b="1" dirty="0"/>
              <a:t>Base Metric Group </a:t>
            </a:r>
            <a:r>
              <a:rPr lang="en-US" dirty="0"/>
              <a:t>- represents the characteristics of a vulnerability that are constant over time and across contexts.</a:t>
            </a:r>
          </a:p>
          <a:p>
            <a:pPr lvl="2"/>
            <a:r>
              <a:rPr lang="en-US" dirty="0"/>
              <a:t>Exploitability - These are features of the exploit such as the vector, complexity, and user interaction required by the exploit.</a:t>
            </a:r>
          </a:p>
          <a:p>
            <a:pPr lvl="2"/>
            <a:r>
              <a:rPr lang="en-US" dirty="0"/>
              <a:t>Impact metrics  </a:t>
            </a:r>
            <a:r>
              <a:rPr lang="en-US" b="1" dirty="0"/>
              <a:t>- I</a:t>
            </a:r>
            <a:r>
              <a:rPr lang="en-US" dirty="0"/>
              <a:t>mpacts of the exploit are rooted in the CIA triad of confidentiality, integrity, and availability.</a:t>
            </a:r>
          </a:p>
          <a:p>
            <a:pPr lvl="1"/>
            <a:r>
              <a:rPr lang="en-US" b="1" dirty="0"/>
              <a:t>Temporal Metric Group - </a:t>
            </a:r>
            <a:r>
              <a:rPr lang="en-US" dirty="0"/>
              <a:t>measures the characteristics of a vulnerability that may change over time, but not across user environments.</a:t>
            </a:r>
          </a:p>
          <a:p>
            <a:pPr lvl="1"/>
            <a:r>
              <a:rPr lang="en-US" b="1" dirty="0"/>
              <a:t>Environmental Metric Group - </a:t>
            </a:r>
            <a:r>
              <a:rPr lang="en-US" dirty="0"/>
              <a:t>measures the aspects of a vulnerability that are rooted in a specific organization’s environment. </a:t>
            </a:r>
          </a:p>
          <a:p>
            <a:pPr lvl="1" rtl="0">
              <a:lnSpc>
                <a:spcPct val="92000"/>
              </a:lnSpc>
            </a:pPr>
            <a:endParaRPr lang="es-ES" sz="135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5303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2588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98DA1-A3BC-B4A4-F08E-D1ADAEB12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E9A9320-F9EE-C655-E4E3-4F432E17D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4F1C172-75F2-A244-E560-C6F431BE55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6FEAEF-DE5B-3D24-BF0A-F2CD592A30F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27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9545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1053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5D368-C66F-5C60-0BF3-4DD10F78F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651A772-87FB-E947-2340-6DE21F75BD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6396A4E-AB0F-3CC5-2091-094AD982C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260429-8BBE-3086-6DC4-404A1BBB26B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7221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6EDBD-2D84-AFBC-4D9A-90D14531F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EE373DF-03B5-DC95-9268-3E9E80D42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A19DC94-9468-ADD5-78E2-79EF3E8A4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79E482-35CD-005F-A0D5-06846331BBC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00500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99351-492F-33A9-083A-9011760F4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B578340-83DA-FF8B-8E77-AD78AD8CC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8FEF158-61CD-1487-D889-1C836E6B3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4128D2-4FFD-3272-FCEE-7D5D9C8946E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4524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BE7DB-7433-B6BE-F97C-325B48A03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FA7C8DE-99E8-892B-1F8C-FC7003E201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4003495-611A-3ED4-B52C-52100F8416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E72D93-999B-7FE0-3F7B-B82E9603289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7569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1B7B6-DDC0-FA36-51BE-E286B3211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BC51F55-255A-58D7-3493-17DCD18B7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567741C-8E8C-DB9A-5370-2E46ADC97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35B3BC-9464-6323-B372-8C9F484496B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1199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A1008-AE30-28F8-7975-333FA0B0A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7378134-E523-95FB-65A9-AB13CF2ED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81BAF40-73E7-AB7D-BF17-9C2DCDDEC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96E02E-476C-86C1-FEBC-74F8DE528C3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28989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11632-F581-A7D9-39A4-B43A8934B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40A350B-3D3C-051C-376B-D83E60217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494418F-0D69-C64E-9143-CF88FB22EF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01A362-31A4-5D8E-531D-5818CADC5ED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8502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67D59-4EB0-689D-8D58-6A5DC0D9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AF6CAFD-211E-0CDD-EE9F-61E5B6964A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77844FB-D6D4-CA04-18CE-50E41093C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332BBA-6BC3-8527-F0EE-DDD1330ED74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49522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2F3E1-8DD3-D8E2-06E7-1B156EFFC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8898239-CE94-A265-FC7A-37C99A9B9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F23D4C9-1300-E921-400B-3A811D9E1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A300F80-E0B1-0B3A-A2CD-0C156CD52F3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90708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7652A-A101-CBC9-FE8A-C10CE8E7A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2B2DE30-B8A5-F932-E889-4E1AF0F257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847FB43-4ED0-44D9-FCB5-D10844C07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C25821-0075-8603-B05F-C23227D7F7B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06312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61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600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3778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4A441-B711-FBCE-7FE4-17F802FDB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B9D1B37-1C84-0F61-0D30-01A6C8C55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0E16488-AF27-4F35-C541-DB17604FA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18D0F7-B091-DECF-A309-9F7D390C152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3226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C6B41-EED6-F92D-6BFA-3B1A256FC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AE17B66-4F5C-E1A9-94F9-F9F54DE686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D5BD49D-3087-06EC-077D-100CFC755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AABD97-DE9C-6B52-8E7E-539E8CCC3E1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4405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3AFCB-2663-AFF8-F094-669819E05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7753711-D0DA-A761-7244-754A37E63E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6D139CD-44DF-C5A9-0537-FC96F1E85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AD5DD35-6E2B-8838-725C-1EE569CD30E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0524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0B152-AA60-9BC1-8353-307F67BB3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DB8D63E-E61C-D8B7-2034-BDE7F628F4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7AC4163-A39A-A0A1-61CB-7B346E57A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E23DE5-DE47-9018-549D-77703EEA174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957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367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182880" y="938615"/>
            <a:ext cx="8749364" cy="5712442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/>
            </a:lvl1pPr>
          </a:lstStyle>
          <a:p>
            <a:pPr algn="ctr"/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 hidden="1"/>
          <p:cNvSpPr/>
          <p:nvPr/>
        </p:nvSpPr>
        <p:spPr>
          <a:xfrm>
            <a:off x="4500000" y="-27360"/>
            <a:ext cx="4679280" cy="1153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r">
              <a:lnSpc>
                <a:spcPct val="100000"/>
              </a:lnSpc>
            </a:pPr>
            <a:r>
              <a:rPr lang="en-US" sz="1600" b="1" strike="noStrike" spc="-1">
                <a:solidFill>
                  <a:srgbClr val="737373"/>
                </a:solidFill>
                <a:uFill>
                  <a:solidFill>
                    <a:srgbClr val="FFFFFF"/>
                  </a:solidFill>
                </a:uFill>
                <a:latin typeface="Soberana Sans Light"/>
                <a:ea typeface="Soberana Sans Light"/>
              </a:rPr>
              <a:t>TECNOLÓGICO NACIONAL DE MÉXICO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600" strike="noStrike" spc="-1">
                <a:solidFill>
                  <a:srgbClr val="737373"/>
                </a:solidFill>
                <a:uFill>
                  <a:solidFill>
                    <a:srgbClr val="FFFFFF"/>
                  </a:solidFill>
                </a:uFill>
                <a:latin typeface="Soberana Sans Light"/>
                <a:ea typeface="Soberana Sans Light"/>
              </a:rPr>
              <a:t>Instituto Tecnológico de Morelia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600" strike="noStrike" spc="-1">
                <a:solidFill>
                  <a:srgbClr val="737373"/>
                </a:solidFill>
                <a:uFill>
                  <a:solidFill>
                    <a:srgbClr val="FFFFFF"/>
                  </a:solidFill>
                </a:uFill>
                <a:latin typeface="Soberana Sans Light"/>
                <a:ea typeface="Soberana Sans Light"/>
              </a:rPr>
              <a:t>Centro de Cómputo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urekaSans-Light"/>
                <a:ea typeface="EurekaSans-Light"/>
              </a:rPr>
              <a:t> 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 </a:t>
            </a:r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title"/>
          </p:nvPr>
        </p:nvSpPr>
        <p:spPr>
          <a:xfrm>
            <a:off x="0" y="985840"/>
            <a:ext cx="9143999" cy="941736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spc="-1" dirty="0">
                <a:latin typeface="Arial"/>
              </a:rPr>
              <a:t>Click to edit the title text format</a:t>
            </a:r>
            <a:endParaRPr dirty="0"/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0" y="1927576"/>
            <a:ext cx="9143999" cy="4930423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dirty="0">
                <a:latin typeface="Arial"/>
              </a:rPr>
              <a:t>Click to edit the outline text format</a:t>
            </a:r>
            <a:endParaRPr dirty="0"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 dirty="0">
                <a:latin typeface="Arial"/>
              </a:rPr>
              <a:t>Second Outline Level</a:t>
            </a:r>
            <a:endParaRPr dirty="0"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spc="-1" dirty="0">
                <a:latin typeface="Arial"/>
              </a:rPr>
              <a:t>Third Outline Level</a:t>
            </a:r>
            <a:endParaRPr dirty="0"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spc="-1" dirty="0">
                <a:latin typeface="Arial"/>
              </a:rPr>
              <a:t>Fourth Outline Level</a:t>
            </a:r>
            <a:endParaRPr dirty="0"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latin typeface="Arial"/>
              </a:rPr>
              <a:t>Fifth Outline Level</a:t>
            </a:r>
            <a:endParaRPr dirty="0"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latin typeface="Arial"/>
              </a:rPr>
              <a:t>Sixth Outline Level</a:t>
            </a:r>
            <a:endParaRPr dirty="0"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latin typeface="Arial"/>
              </a:rPr>
              <a:t>Seventh Outline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juan.or@morelia.tecnm.mx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3CD7E46-085D-CD51-1A8F-81D3D87182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/>
          <a:stretch/>
        </p:blipFill>
        <p:spPr>
          <a:xfrm>
            <a:off x="26884" y="1201276"/>
            <a:ext cx="9126592" cy="5799757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</p:pic>
      <p:sp>
        <p:nvSpPr>
          <p:cNvPr id="49" name="CustomShape 1"/>
          <p:cNvSpPr/>
          <p:nvPr/>
        </p:nvSpPr>
        <p:spPr>
          <a:xfrm>
            <a:off x="153360" y="1964340"/>
            <a:ext cx="8836560" cy="467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50" name="CustomShape 2"/>
          <p:cNvSpPr/>
          <p:nvPr/>
        </p:nvSpPr>
        <p:spPr>
          <a:xfrm>
            <a:off x="1005840" y="2011680"/>
            <a:ext cx="7680600" cy="458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51" name="CustomShape 3"/>
          <p:cNvSpPr/>
          <p:nvPr/>
        </p:nvSpPr>
        <p:spPr>
          <a:xfrm>
            <a:off x="702360" y="1917627"/>
            <a:ext cx="7775640" cy="1019375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n-US" sz="4000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Proyecto de </a:t>
            </a:r>
            <a:r>
              <a:rPr lang="en-US" sz="4000" b="1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Investigación</a:t>
            </a:r>
            <a:r>
              <a:rPr lang="en-US" sz="4000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: </a:t>
            </a:r>
            <a:r>
              <a:rPr lang="en-US" sz="4000" b="1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Plataformas</a:t>
            </a:r>
            <a:r>
              <a:rPr lang="en-US" sz="4000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 Web para </a:t>
            </a:r>
            <a:r>
              <a:rPr lang="en-US" sz="4000" b="1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Teleoperación</a:t>
            </a:r>
            <a:r>
              <a:rPr lang="en-US" sz="4000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 de Drones para Agricultura de </a:t>
            </a:r>
            <a:r>
              <a:rPr lang="en-US" sz="4000" b="1" spc="-1" dirty="0" err="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Precisión</a:t>
            </a:r>
            <a:endParaRPr lang="en-US" sz="4000" b="1" spc="-1" dirty="0">
              <a:solidFill>
                <a:srgbClr val="00B050"/>
              </a:solidFill>
              <a:uFill>
                <a:solidFill>
                  <a:srgbClr val="FFFFFF"/>
                </a:solidFill>
              </a:uFill>
              <a:latin typeface="Montserrat" panose="00000500000000000000" pitchFamily="2" charset="0"/>
              <a:ea typeface="Calibri"/>
            </a:endParaRPr>
          </a:p>
        </p:txBody>
      </p:sp>
      <p:sp>
        <p:nvSpPr>
          <p:cNvPr id="52" name="CustomShape 4"/>
          <p:cNvSpPr/>
          <p:nvPr/>
        </p:nvSpPr>
        <p:spPr>
          <a:xfrm>
            <a:off x="8344" y="5436945"/>
            <a:ext cx="9126592" cy="552886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r>
              <a:rPr lang="en-US" sz="2800" spc="-1" dirty="0"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Dr. Juan Carlos Olivares Rojas</a:t>
            </a:r>
          </a:p>
        </p:txBody>
      </p:sp>
      <p:sp>
        <p:nvSpPr>
          <p:cNvPr id="9" name="CustomShape 4"/>
          <p:cNvSpPr/>
          <p:nvPr/>
        </p:nvSpPr>
        <p:spPr>
          <a:xfrm>
            <a:off x="3365374" y="6392566"/>
            <a:ext cx="5769562" cy="491595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r">
              <a:lnSpc>
                <a:spcPct val="100000"/>
              </a:lnSpc>
            </a:pPr>
            <a:r>
              <a:rPr lang="en-US" sz="2400" b="1" i="1" spc="-1" dirty="0"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Marzo 2025</a:t>
            </a:r>
          </a:p>
        </p:txBody>
      </p:sp>
      <p:pic>
        <p:nvPicPr>
          <p:cNvPr id="12" name="image3.png">
            <a:extLst>
              <a:ext uri="{FF2B5EF4-FFF2-40B4-BE49-F238E27FC236}">
                <a16:creationId xmlns:a16="http://schemas.microsoft.com/office/drawing/2014/main" id="{E3FC5802-4994-6F41-AEFF-8BB29AEAEBA5}"/>
              </a:ext>
            </a:extLst>
          </p:cNvPr>
          <p:cNvPicPr/>
          <p:nvPr/>
        </p:nvPicPr>
        <p:blipFill>
          <a:blip r:embed="rId4"/>
          <a:srcRect r="89894"/>
          <a:stretch/>
        </p:blipFill>
        <p:spPr>
          <a:xfrm>
            <a:off x="7421997" y="19156"/>
            <a:ext cx="1833875" cy="1228605"/>
          </a:xfrm>
          <a:prstGeom prst="rect">
            <a:avLst/>
          </a:prstGeom>
          <a:ln w="12600"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28017DE-68BD-704B-FB00-733833952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" y="124688"/>
            <a:ext cx="4673600" cy="914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39D212D-DA71-DB82-8C02-F2D8BE5DE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27" y="112180"/>
            <a:ext cx="1987823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503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F5275-1415-FFB0-8BC0-12818BA3F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C70D9D-90FE-9A8E-0B81-5CAA1733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Aplicaciones en Agricultura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FD2AEC9-F19A-C0B2-7712-F5780286A2B4}"/>
              </a:ext>
            </a:extLst>
          </p:cNvPr>
          <p:cNvSpPr txBox="1"/>
          <p:nvPr/>
        </p:nvSpPr>
        <p:spPr>
          <a:xfrm>
            <a:off x="1" y="5973472"/>
            <a:ext cx="914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J. Kim, et al. (2019), "Unmanned Aerial Vehicles in Agriculture: A Review of Perspective of Platform, Control, and Applications," in </a:t>
            </a:r>
            <a:r>
              <a:rPr lang="es-MX" b="0" i="1" dirty="0">
                <a:solidFill>
                  <a:srgbClr val="333333"/>
                </a:solidFill>
                <a:effectLst/>
                <a:latin typeface="HelveticaNeue Regular"/>
              </a:rPr>
              <a:t>IEEE Access</a:t>
            </a:r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, vol. 7, pp. 105100-105115, doi: 10.1109/ACCESS.2019.2932119</a:t>
            </a:r>
            <a:endParaRPr lang="es-MX" dirty="0">
              <a:solidFill>
                <a:srgbClr val="333333"/>
              </a:solidFill>
              <a:latin typeface="HelveticaNeue Regular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7682E1D-0AE8-0A2D-00CD-2323A79E0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5" y="1188719"/>
            <a:ext cx="8241232" cy="446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82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Aplicaciones de Drones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030531-9806-9455-0E5E-DCD772D7BF43}"/>
              </a:ext>
            </a:extLst>
          </p:cNvPr>
          <p:cNvSpPr txBox="1"/>
          <p:nvPr/>
        </p:nvSpPr>
        <p:spPr>
          <a:xfrm>
            <a:off x="1" y="5657671"/>
            <a:ext cx="9143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M. Reyes, (2016), “Proyecto de investigación en el entorno educativo, del uso de drones para agricultura de precisión, en fotogrametría, riego y fumigación en Colombia,” Encuentro Internacional de Educación en Ingeniería ACOFI 2023, doi: 10.26507/paper.3411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72CD8CE-DF2F-33EE-436E-EC432F0E9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" b="7029"/>
          <a:stretch/>
        </p:blipFill>
        <p:spPr>
          <a:xfrm>
            <a:off x="730601" y="783676"/>
            <a:ext cx="6917108" cy="491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23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65BB2-E51E-18DF-A590-F0AF348B4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F31F420-5929-0A06-867D-968667D5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Aplicaciones de Drones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438EADF-AC9E-9F8B-1C56-D8467C140D1A}"/>
              </a:ext>
            </a:extLst>
          </p:cNvPr>
          <p:cNvSpPr txBox="1"/>
          <p:nvPr/>
        </p:nvSpPr>
        <p:spPr>
          <a:xfrm>
            <a:off x="1" y="5973472"/>
            <a:ext cx="914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333333"/>
                </a:solidFill>
                <a:latin typeface="HelveticaNeue Regular"/>
              </a:rPr>
              <a:t>S. Makam, et al. (2024), “Unmanned aerial vehicles (UAVs): an adoptable technology for precise and smart farming,” in Discover Internet of Things vol. 4, doi: 10.1007/s43926-024-00066-5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686EB6-D145-0C72-69EB-6D0CC5296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07859"/>
            <a:ext cx="8973703" cy="377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31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1F5E6-4145-259A-315C-C0863E378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7E6F51C-EA42-D7BE-FC2C-E97349384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Principales Aplicaciones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317D876-736E-76D0-C66D-049E419E1603}"/>
              </a:ext>
            </a:extLst>
          </p:cNvPr>
          <p:cNvSpPr txBox="1"/>
          <p:nvPr/>
        </p:nvSpPr>
        <p:spPr>
          <a:xfrm>
            <a:off x="1" y="5973472"/>
            <a:ext cx="914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333333"/>
                </a:solidFill>
                <a:latin typeface="HelveticaNeue Regular"/>
              </a:rPr>
              <a:t>S. Makam, et al. (2024), “Unmanned aerial vehicles (UAVs): an adoptable technology for precise and smart farming,” in Discover Internet of Things vol. 4, doi: 10.1007/s43926-024-00066-5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DDC4949-4E47-69A2-57B6-D98076D53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4" y="1571106"/>
            <a:ext cx="8976091" cy="288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78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E36A3-7AC3-ABA0-7B22-402E790A9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005C234-8A55-D775-3B1C-13DCC671A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Aplicaciones de cámara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9DBC506-F87D-68F3-8579-ACBFC7013B1D}"/>
              </a:ext>
            </a:extLst>
          </p:cNvPr>
          <p:cNvSpPr txBox="1"/>
          <p:nvPr/>
        </p:nvSpPr>
        <p:spPr>
          <a:xfrm>
            <a:off x="1" y="5973472"/>
            <a:ext cx="914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333333"/>
                </a:solidFill>
                <a:latin typeface="HelveticaNeue Regular"/>
              </a:rPr>
              <a:t>S. Makam, et al. (2024), “Unmanned aerial vehicles (UAVs): an adoptable technology for precise and smart farming,” in Discover Internet of Things vol. 4, doi: 10.1007/s43926-024-00066-5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58E5C4-D90C-00B3-3923-76039FAC1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59" y="783676"/>
            <a:ext cx="5918662" cy="504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28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DC797-AACA-CE89-8D29-E7AC5ED7F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6AF0579-EEEF-C3AC-01EB-843A7502D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Arquitectura de Drones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6A117F3-B0D5-90B6-8CBD-49ACBE2398D1}"/>
              </a:ext>
            </a:extLst>
          </p:cNvPr>
          <p:cNvSpPr txBox="1"/>
          <p:nvPr/>
        </p:nvSpPr>
        <p:spPr>
          <a:xfrm>
            <a:off x="1" y="5973472"/>
            <a:ext cx="914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333333"/>
                </a:solidFill>
                <a:latin typeface="HelveticaNeue Regular"/>
              </a:rPr>
              <a:t>S. Makam, et al. (2024), “Unmanned aerial vehicles (UAVs): an adoptable technology for precise and smart farming,” in Discover Internet of Things vol. 4, doi: 10.1007/s43926-024-00066-5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BDC349-216C-8DA8-DB66-BCE8C9C59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43" y="783676"/>
            <a:ext cx="6747360" cy="515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31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E73A8-8E41-913E-45F2-7372951B3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6BA3DA1-E8D5-0627-0803-C37417B5F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Arquitectura de Drones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B224789-FBF4-B2D7-D606-13EF5AC4D252}"/>
              </a:ext>
            </a:extLst>
          </p:cNvPr>
          <p:cNvSpPr txBox="1"/>
          <p:nvPr/>
        </p:nvSpPr>
        <p:spPr>
          <a:xfrm>
            <a:off x="1" y="5973472"/>
            <a:ext cx="914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J. Kim, et al. (2019), "Unmanned Aerial Vehicles in Agriculture: A Review of Perspective of Platform, Control, and Applications," in </a:t>
            </a:r>
            <a:r>
              <a:rPr lang="es-MX" b="0" i="1" dirty="0">
                <a:solidFill>
                  <a:srgbClr val="333333"/>
                </a:solidFill>
                <a:effectLst/>
                <a:latin typeface="HelveticaNeue Regular"/>
              </a:rPr>
              <a:t>IEEE Access</a:t>
            </a:r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, vol. 7, pp. 105100-105115, doi: 10.1109/ACCESS.2019.2932119</a:t>
            </a:r>
            <a:endParaRPr lang="es-MX" dirty="0">
              <a:solidFill>
                <a:srgbClr val="333333"/>
              </a:solidFill>
              <a:latin typeface="HelveticaNeue Regular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4B46CF-4775-4062-BD03-BA15DF872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4" y="779895"/>
            <a:ext cx="7173885" cy="50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5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A5A85-7580-B8FD-ED17-7C9811D66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B84A477-A8CA-DA57-777D-D4C7890B9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Software Drones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A75761-AFF4-E619-1B32-151641FBD830}"/>
              </a:ext>
            </a:extLst>
          </p:cNvPr>
          <p:cNvSpPr txBox="1"/>
          <p:nvPr/>
        </p:nvSpPr>
        <p:spPr>
          <a:xfrm>
            <a:off x="1" y="5973472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L. dos Santos, et al. (2019), </a:t>
            </a:r>
            <a:r>
              <a:rPr lang="es-MX" dirty="0">
                <a:solidFill>
                  <a:srgbClr val="333333"/>
                </a:solidFill>
                <a:latin typeface="HelveticaNeue Regular"/>
              </a:rPr>
              <a:t>“</a:t>
            </a:r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Use of remotely piloted aircraft in precision agriculture: a review,” in DYNA, vol. 86, no. 210, pp. 284–291, doi: 10.15446/dyna.v86n210.74701</a:t>
            </a:r>
            <a:endParaRPr lang="es-MX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BFA1EF-0EAB-F17E-7148-9D85B5F62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5" y="1064029"/>
            <a:ext cx="7215615" cy="46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55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13D9F-1715-B298-5C0D-BEF359DA6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A59A731-BCBB-8ACC-C27F-F12547744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Software procesamiento imágenes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D856C95-E7E1-A85F-5221-78D25FA1A533}"/>
              </a:ext>
            </a:extLst>
          </p:cNvPr>
          <p:cNvSpPr txBox="1"/>
          <p:nvPr/>
        </p:nvSpPr>
        <p:spPr>
          <a:xfrm>
            <a:off x="1" y="5973472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D. Tsouros, et al. (2019</a:t>
            </a:r>
            <a:r>
              <a:rPr lang="es-MX" dirty="0">
                <a:solidFill>
                  <a:srgbClr val="333333"/>
                </a:solidFill>
                <a:latin typeface="HelveticaNeue Regular"/>
              </a:rPr>
              <a:t>),</a:t>
            </a:r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 "A Review on UAV-Based Applications for Precision Agriculture,” in Information, vol. 10, no. 11, doi: 10.3390/info10110349</a:t>
            </a:r>
            <a:endParaRPr lang="es-MX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DDE102-F8CB-382B-FA56-EED2C3894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8673" b="5541"/>
          <a:stretch/>
        </p:blipFill>
        <p:spPr>
          <a:xfrm>
            <a:off x="414491" y="1729047"/>
            <a:ext cx="8452183" cy="223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69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Aplicación </a:t>
            </a:r>
            <a:r>
              <a:rPr lang="es-ES_tradnl" dirty="0" err="1"/>
              <a:t>OpenPilot</a:t>
            </a:r>
            <a:endParaRPr lang="es-ES_tradnl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C3FC3C0-A49C-F113-4252-2FC56B9C16F7}"/>
              </a:ext>
            </a:extLst>
          </p:cNvPr>
          <p:cNvSpPr txBox="1"/>
          <p:nvPr/>
        </p:nvSpPr>
        <p:spPr>
          <a:xfrm>
            <a:off x="1" y="6125873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I. Santoyo, et al. (2016), “Diseño y construcción de un de bajo costo para adquisición de datos del clima,” en Pistas Educativas, no. 120.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72DA68-A462-058D-3FD9-77733A242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1"/>
          <a:stretch/>
        </p:blipFill>
        <p:spPr>
          <a:xfrm>
            <a:off x="685800" y="783676"/>
            <a:ext cx="7772400" cy="534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59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Introducción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5658ECC-2312-E840-BD8C-9A799FC04452}"/>
              </a:ext>
            </a:extLst>
          </p:cNvPr>
          <p:cNvSpPr/>
          <p:nvPr/>
        </p:nvSpPr>
        <p:spPr>
          <a:xfrm>
            <a:off x="183823" y="902864"/>
            <a:ext cx="877635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Agricultura de </a:t>
            </a: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precisión</a:t>
            </a:r>
            <a:endParaRPr lang="en-US" sz="32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Drones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agricultura</a:t>
            </a: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Plataformas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Web para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teleoperación</a:t>
            </a:r>
            <a:endParaRPr lang="en-US" sz="3200" dirty="0">
              <a:solidFill>
                <a:srgbClr val="7030A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Conclusiones</a:t>
            </a:r>
            <a:endParaRPr lang="en-US" sz="3200" dirty="0">
              <a:solidFill>
                <a:schemeClr val="accent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EE45C9B-854A-9DAA-3C7F-009BADB5C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06"/>
          <a:stretch/>
        </p:blipFill>
        <p:spPr>
          <a:xfrm>
            <a:off x="1371600" y="4561482"/>
            <a:ext cx="7772400" cy="22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88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0224D-DBC8-230A-756E-D5C05AEA9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B3475F9-3D1D-21E9-2227-C07AAC067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Aplicaciones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251EE7-D4D7-D038-358E-2FD9A9F40757}"/>
              </a:ext>
            </a:extLst>
          </p:cNvPr>
          <p:cNvSpPr txBox="1"/>
          <p:nvPr/>
        </p:nvSpPr>
        <p:spPr>
          <a:xfrm>
            <a:off x="1" y="5973472"/>
            <a:ext cx="914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S. Phang, et al. (2023), "From Satellite to UAV-Based Remote Sensing: A Review on Precision Agriculture," in </a:t>
            </a:r>
            <a:r>
              <a:rPr lang="es-MX" b="0" i="1" dirty="0">
                <a:solidFill>
                  <a:srgbClr val="333333"/>
                </a:solidFill>
                <a:effectLst/>
                <a:latin typeface="HelveticaNeue Regular"/>
              </a:rPr>
              <a:t>IEEE Access</a:t>
            </a:r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, vol. 11, pp. 127057-127076, doi: 10.1109/ACCESS.2023.3330886 </a:t>
            </a:r>
            <a:endParaRPr lang="es-MX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CF66366-892C-06BF-F2B0-BEE4A85C5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8" y="889935"/>
            <a:ext cx="7772400" cy="27487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E4AFE3-9C8E-3468-BB5D-EE2BDD7BE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7563"/>
            <a:ext cx="3977191" cy="30022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DF57281-B724-CBE6-59BF-CA0729C20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056" y="3523380"/>
            <a:ext cx="7772400" cy="228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0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Navegación preprogramada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0196EE-7960-7912-6209-059248ACC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t="2403" r="24813" b="25644"/>
          <a:stretch/>
        </p:blipFill>
        <p:spPr>
          <a:xfrm>
            <a:off x="930656" y="1022464"/>
            <a:ext cx="7509951" cy="42311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0983286-9372-5833-DD8A-84CD6BBE5898}"/>
              </a:ext>
            </a:extLst>
          </p:cNvPr>
          <p:cNvSpPr txBox="1"/>
          <p:nvPr/>
        </p:nvSpPr>
        <p:spPr>
          <a:xfrm>
            <a:off x="1" y="5995241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P. Daponte, et al. (2019), “A review on the use of drones for precision agriculture”, IOP Conf. Ser.: Earth Environ. Sci. 275 012022</a:t>
            </a:r>
          </a:p>
        </p:txBody>
      </p:sp>
    </p:spTree>
    <p:extLst>
      <p:ext uri="{BB962C8B-B14F-4D97-AF65-F5344CB8AC3E}">
        <p14:creationId xmlns:p14="http://schemas.microsoft.com/office/powerpoint/2010/main" val="751391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Aplicaciones Comerciales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E7BF28-A623-856B-9C9D-C7867247E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t="12372" r="3744" b="9961"/>
          <a:stretch/>
        </p:blipFill>
        <p:spPr>
          <a:xfrm>
            <a:off x="62346" y="783676"/>
            <a:ext cx="7207134" cy="228184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66F7400-23A4-0109-C7BB-F119017C2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10" y="2949249"/>
            <a:ext cx="5939443" cy="390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35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6F9A3-2307-4634-C068-E553A1323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8AD5592-A02C-4462-41F4-5112A352F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Flujo de Datos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3F8FB2E-1EFF-005E-9910-4C566D21C792}"/>
              </a:ext>
            </a:extLst>
          </p:cNvPr>
          <p:cNvSpPr txBox="1"/>
          <p:nvPr/>
        </p:nvSpPr>
        <p:spPr>
          <a:xfrm>
            <a:off x="1" y="5973472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J. Godoy-Navarro (2024), “DRONES AGRÍCOLAS, CLAVE PARA LA ADOPCIÓN Y TRANSICIÓN HACIA LA AGRICULTURA 4.0 EN MÉXICO” Tesis de Maestría, INFOTEC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9928534-DCBA-79A5-9E6B-F95257714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1104870"/>
            <a:ext cx="7772400" cy="454740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65860BF-CDB1-3E48-6D84-5860E7D87A63}"/>
              </a:ext>
            </a:extLst>
          </p:cNvPr>
          <p:cNvSpPr/>
          <p:nvPr/>
        </p:nvSpPr>
        <p:spPr>
          <a:xfrm>
            <a:off x="3193100" y="3808208"/>
            <a:ext cx="2540726" cy="13124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5650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02610-AD89-B4A5-CA1D-C95788229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73763E8-99E5-87D4-8FC5-08968BDF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Propuesta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2018292-3B9D-F6EF-1B32-EAC6D5C4AB9F}"/>
              </a:ext>
            </a:extLst>
          </p:cNvPr>
          <p:cNvSpPr/>
          <p:nvPr/>
        </p:nvSpPr>
        <p:spPr>
          <a:xfrm>
            <a:off x="183823" y="902864"/>
            <a:ext cx="877635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Aplicación</a:t>
            </a: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Web </a:t>
            </a: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basada</a:t>
            </a: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microservicios</a:t>
            </a:r>
            <a:endParaRPr lang="en-US" sz="32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API para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integración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diferentes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aplicaciones</a:t>
            </a: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Modular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por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tipo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aplicación</a:t>
            </a:r>
            <a:endParaRPr lang="en-US" sz="3200" dirty="0">
              <a:solidFill>
                <a:srgbClr val="7030A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Modelo</a:t>
            </a:r>
            <a:r>
              <a:rPr lang="en-US" sz="3200" dirty="0">
                <a:solidFill>
                  <a:schemeClr val="accent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solidFill>
                  <a:schemeClr val="accent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negocio</a:t>
            </a:r>
            <a:endParaRPr lang="en-US" sz="3200" dirty="0">
              <a:solidFill>
                <a:schemeClr val="accent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Productividad</a:t>
            </a:r>
            <a:r>
              <a:rPr lang="en-US" sz="3200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académica</a:t>
            </a:r>
            <a:endParaRPr lang="en-US" sz="3200" dirty="0">
              <a:solidFill>
                <a:srgbClr val="0070C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80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93AB4-30D0-712E-3AD6-721164696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D103416-9B71-DB05-0E22-B7FA49504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Comparativa de Drones en la “Nube”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B3D501-4D34-F683-81D5-2E8FF1CBA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0"/>
          <a:stretch/>
        </p:blipFill>
        <p:spPr>
          <a:xfrm>
            <a:off x="681643" y="917667"/>
            <a:ext cx="6719618" cy="501419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DB8496A-6B1A-2209-4714-8842BD389C97}"/>
              </a:ext>
            </a:extLst>
          </p:cNvPr>
          <p:cNvSpPr txBox="1"/>
          <p:nvPr/>
        </p:nvSpPr>
        <p:spPr>
          <a:xfrm>
            <a:off x="1" y="5995241"/>
            <a:ext cx="914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L. Matlekovic, et al. (2022), “Microservices for autonomous UAV inspection with UAV simulation as a service,” in</a:t>
            </a:r>
            <a:r>
              <a:rPr lang="es-MX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Simulation Modelling Practice and Theory, vol. 119, doi: 10.1016/j.simpat.2022.102548.</a:t>
            </a:r>
          </a:p>
        </p:txBody>
      </p:sp>
    </p:spTree>
    <p:extLst>
      <p:ext uri="{BB962C8B-B14F-4D97-AF65-F5344CB8AC3E}">
        <p14:creationId xmlns:p14="http://schemas.microsoft.com/office/powerpoint/2010/main" val="2851161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1A82F-38BB-52B8-8044-8271EF9BA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673E27F-1800-6A1D-6539-8DFC5A0F5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Arquitectura de microservicios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C9A32C-FE32-03A5-D9EE-E72F1DCD64C9}"/>
              </a:ext>
            </a:extLst>
          </p:cNvPr>
          <p:cNvSpPr txBox="1"/>
          <p:nvPr/>
        </p:nvSpPr>
        <p:spPr>
          <a:xfrm>
            <a:off x="1" y="5995241"/>
            <a:ext cx="914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L. Matlekovic, et al. (2022), “Microservices for autonomous UAV inspection with UAV simulation as a service,” in</a:t>
            </a:r>
            <a:r>
              <a:rPr lang="es-MX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Simulation Modelling Practice and Theory, vol. 119, doi: 10.1016/j.simpat.2022.102548.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280EF5-521B-0F32-A65D-9A791117C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07" y="848425"/>
            <a:ext cx="5701553" cy="512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59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825DB-81B8-0E88-FAB3-FC7FF539F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B7DBF37-06F2-3D9A-7E43-A4632836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Arquitectura extendida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E7B9B2-803E-0881-3F20-A6DBF5D64D6D}"/>
              </a:ext>
            </a:extLst>
          </p:cNvPr>
          <p:cNvSpPr txBox="1"/>
          <p:nvPr/>
        </p:nvSpPr>
        <p:spPr>
          <a:xfrm>
            <a:off x="1" y="5995241"/>
            <a:ext cx="914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L. Matlekovic, et al. (2022), “Microservices for autonomous UAV inspection with UAV simulation as a service,” in</a:t>
            </a:r>
            <a:r>
              <a:rPr lang="es-MX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Simulation Modelling Practice and Theory, vol. 119, doi: 10.1016/j.simpat.2022.102548.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63814A-3831-721C-9B1D-AF36A4D90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1" y="971645"/>
            <a:ext cx="7648687" cy="473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50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C5267-0108-226F-5265-49B5D1A8E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C426D40-DF7E-40D5-1700-137F8BE6A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Aruitectura</a:t>
            </a:r>
            <a:r>
              <a:rPr lang="es-ES_tradnl" dirty="0"/>
              <a:t> de </a:t>
            </a:r>
            <a:r>
              <a:rPr lang="es-ES_tradnl" dirty="0" err="1"/>
              <a:t>SoftwarePilot</a:t>
            </a:r>
            <a:r>
              <a:rPr lang="es-ES_tradnl" dirty="0"/>
              <a:t> 2.0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641CD4F-2C55-AEE8-2840-9B9F53619308}"/>
              </a:ext>
            </a:extLst>
          </p:cNvPr>
          <p:cNvSpPr txBox="1"/>
          <p:nvPr/>
        </p:nvSpPr>
        <p:spPr>
          <a:xfrm>
            <a:off x="1" y="5995241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S. García-Gil, et al. (2025), “Microservices migration: A pathway to improved energy efficiency in UAV networks,” in Internet of Things, </a:t>
            </a:r>
            <a:r>
              <a:rPr lang="es-MX" dirty="0">
                <a:solidFill>
                  <a:srgbClr val="000000"/>
                </a:solidFill>
                <a:latin typeface="Helvetica" pitchFamily="2" charset="0"/>
              </a:rPr>
              <a:t>v</a:t>
            </a:r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ol. 30, doi: 10.1016/j.iot.2024.101463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56286D-C7D1-346C-FC6D-287B22D92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r="8294" b="17012"/>
          <a:stretch/>
        </p:blipFill>
        <p:spPr>
          <a:xfrm>
            <a:off x="860612" y="885832"/>
            <a:ext cx="6917167" cy="464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71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6FFE7-CA0A-1600-4209-E8CF98BC3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A52F689-B871-0074-D24B-571B1AD7A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Propuesta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188D5F-74AB-5ACC-9B6D-F8FD9DADD20E}"/>
              </a:ext>
            </a:extLst>
          </p:cNvPr>
          <p:cNvSpPr txBox="1"/>
          <p:nvPr/>
        </p:nvSpPr>
        <p:spPr>
          <a:xfrm>
            <a:off x="1" y="5995241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Helvetica" pitchFamily="2" charset="0"/>
              </a:rPr>
              <a:t>I</a:t>
            </a:r>
            <a:r>
              <a:rPr lang="es-MX" dirty="0">
                <a:solidFill>
                  <a:srgbClr val="000000"/>
                </a:solidFill>
                <a:effectLst/>
                <a:latin typeface="Helvetica" pitchFamily="2" charset="0"/>
              </a:rPr>
              <a:t>. Campana-Ramos, et al. (2020), “Contributions to drone fleet mission planning and monitoring”, Tesis de Doctorado, Universidad Politécnica de Madrid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B846625-5225-CE17-1BE3-4D439E9F1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3"/>
          <a:stretch/>
        </p:blipFill>
        <p:spPr>
          <a:xfrm>
            <a:off x="4000499" y="1404360"/>
            <a:ext cx="5143500" cy="45908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A1C80D-79CF-9C72-DA0B-1C51B2A7C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676"/>
            <a:ext cx="3632200" cy="18288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1DEB361-2AF9-938C-0EEB-070E9162E815}"/>
              </a:ext>
            </a:extLst>
          </p:cNvPr>
          <p:cNvSpPr/>
          <p:nvPr/>
        </p:nvSpPr>
        <p:spPr>
          <a:xfrm>
            <a:off x="4000498" y="2388198"/>
            <a:ext cx="1120142" cy="7836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7451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7099A-1B5D-9474-928F-18FEB1EDE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5C3424-CB58-AF03-75F6-7C784541F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Agricultura 4.0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35339D-15B7-2FB3-E290-278A371ACBF7}"/>
              </a:ext>
            </a:extLst>
          </p:cNvPr>
          <p:cNvSpPr txBox="1"/>
          <p:nvPr/>
        </p:nvSpPr>
        <p:spPr>
          <a:xfrm>
            <a:off x="1" y="5973472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J. Godoy-Navarro (2024), “DRONES AGRÍCOLAS, CLAVE PARA LA ADOPCIÓN Y TRANSICIÓN HACIA LA AGRICULTURA 4.0 EN MÉXICO” Tesis de Maestría, INFOTEC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531D998-05CE-42AA-DC2C-DE9A6041C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6"/>
          <a:stretch/>
        </p:blipFill>
        <p:spPr>
          <a:xfrm>
            <a:off x="-1" y="783676"/>
            <a:ext cx="9004637" cy="482105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F78713D-9F8E-5AEF-9DFB-97B93BD877D0}"/>
              </a:ext>
            </a:extLst>
          </p:cNvPr>
          <p:cNvSpPr/>
          <p:nvPr/>
        </p:nvSpPr>
        <p:spPr>
          <a:xfrm>
            <a:off x="6573408" y="1065008"/>
            <a:ext cx="2431228" cy="432457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4000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9373E-BA06-0FCD-F9B4-8143528C9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318E144-FC29-03B5-2AA0-B9D0D6F61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Limitaciones de los Drones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6371300-DEDA-AB8F-6CD8-4FC14C9AD492}"/>
              </a:ext>
            </a:extLst>
          </p:cNvPr>
          <p:cNvSpPr txBox="1"/>
          <p:nvPr/>
        </p:nvSpPr>
        <p:spPr>
          <a:xfrm>
            <a:off x="1" y="5973472"/>
            <a:ext cx="914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333333"/>
                </a:solidFill>
                <a:latin typeface="HelveticaNeue Regular"/>
              </a:rPr>
              <a:t>S. Makam, et al. (2024), “Unmanned aerial vehicles (UAVs): an adoptable technology for precise and smart farming,” in Discover Internet of Things vol. 4, doi: 10.1007/s43926-024-00066-5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976A4CC-E4EF-A8FD-6AB7-5320840A7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" y="1044843"/>
            <a:ext cx="8899977" cy="464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78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C4474-1603-4B14-C1AD-93D49F9DE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F02ADB7-48BE-63AB-991B-7E5D79B33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Propuesta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9ED1625-8384-D0F0-2E83-09747A490BC8}"/>
              </a:ext>
            </a:extLst>
          </p:cNvPr>
          <p:cNvSpPr/>
          <p:nvPr/>
        </p:nvSpPr>
        <p:spPr>
          <a:xfrm>
            <a:off x="183823" y="902864"/>
            <a:ext cx="877635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Modelo</a:t>
            </a:r>
            <a:r>
              <a:rPr lang="en-US" sz="3200" dirty="0">
                <a:solidFill>
                  <a:schemeClr val="accent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factible</a:t>
            </a:r>
            <a:r>
              <a:rPr lang="en-US" sz="3200" dirty="0">
                <a:solidFill>
                  <a:schemeClr val="accent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solidFill>
                  <a:schemeClr val="accent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desarrollo</a:t>
            </a:r>
            <a:endParaRPr lang="en-US" sz="3200" dirty="0">
              <a:solidFill>
                <a:schemeClr val="accent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Experiencia</a:t>
            </a: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proyectos</a:t>
            </a:r>
            <a:r>
              <a:rPr lang="en-US" sz="3200" dirty="0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solidFill>
                  <a:srgbClr val="92D05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agricultura</a:t>
            </a:r>
            <a:endParaRPr lang="en-US" sz="3200" dirty="0">
              <a:solidFill>
                <a:srgbClr val="92D05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Experiencia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3200" dirty="0">
                <a:latin typeface="Verdana" panose="020B0604030504040204" pitchFamily="34" charset="0"/>
                <a:cs typeface="Times New Roman" panose="02020603050405020304" pitchFamily="18" charset="0"/>
              </a:rPr>
              <a:t> Desarrollo Web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Experiencia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proyectos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investigación</a:t>
            </a:r>
            <a:r>
              <a:rPr lang="en-US" sz="3200" dirty="0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diversos</a:t>
            </a:r>
            <a:endParaRPr lang="en-US" sz="3200" dirty="0">
              <a:solidFill>
                <a:srgbClr val="7030A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solidFill>
                <a:schemeClr val="accent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Difícil</a:t>
            </a:r>
            <a:r>
              <a:rPr lang="en-US" sz="3200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integración</a:t>
            </a:r>
            <a:r>
              <a:rPr lang="en-US" sz="3200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aplicaciones</a:t>
            </a:r>
            <a:r>
              <a:rPr lang="en-US" sz="3200" dirty="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existentes</a:t>
            </a:r>
            <a:r>
              <a:rPr lang="en-US" sz="3200">
                <a:solidFill>
                  <a:srgbClr val="0070C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1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Montserrat" panose="00000500000000000000" pitchFamily="2" charset="0"/>
              </a:rPr>
              <a:t>¿Preguntas?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0" y="783676"/>
            <a:ext cx="9144000" cy="2902688"/>
          </a:xfrm>
          <a:solidFill>
            <a:schemeClr val="bg1"/>
          </a:solidFill>
        </p:spPr>
        <p:txBody>
          <a:bodyPr/>
          <a:lstStyle/>
          <a:p>
            <a:r>
              <a:rPr lang="es-ES_tradnl" sz="3600" dirty="0">
                <a:solidFill>
                  <a:schemeClr val="tx1"/>
                </a:solidFill>
                <a:latin typeface="Montserrat" panose="00000500000000000000" pitchFamily="2" charset="0"/>
              </a:rPr>
              <a:t>¡Muchas Gracias!</a:t>
            </a:r>
          </a:p>
          <a:p>
            <a:endParaRPr lang="es-ES_tradnl" sz="3600" dirty="0">
              <a:latin typeface="Montserrat" panose="00000500000000000000" pitchFamily="2" charset="0"/>
            </a:endParaRPr>
          </a:p>
          <a:p>
            <a:r>
              <a:rPr lang="es-ES_tradnl" sz="3600" dirty="0">
                <a:latin typeface="Montserrat" panose="00000500000000000000" pitchFamily="2" charset="0"/>
                <a:hlinkClick r:id="rId3"/>
              </a:rPr>
              <a:t>juan.or@morelia.tecnm.mx</a:t>
            </a:r>
            <a:endParaRPr lang="es-ES_tradnl" sz="3600" dirty="0">
              <a:latin typeface="Montserrat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BEC1AA-BC41-8764-BF05-7CFE7D01D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62" y="3113081"/>
            <a:ext cx="6628938" cy="37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26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Aplicaciones de Drones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CD576F-FA2B-1793-46D4-65DF7AAB3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04394"/>
            <a:ext cx="4181301" cy="51569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44A89F4-61F3-7832-F16F-7AE4CA714431}"/>
              </a:ext>
            </a:extLst>
          </p:cNvPr>
          <p:cNvSpPr txBox="1"/>
          <p:nvPr/>
        </p:nvSpPr>
        <p:spPr>
          <a:xfrm>
            <a:off x="1" y="5995241"/>
            <a:ext cx="914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M. Raj, et al. (2024), “Leveraging precision agriculture techniques using UAVs and emerging disruptive technologies,” in Energy Nexus, vol. 14, doi: 10.1016/j.nexus.2024.100300.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5EA120B-4EF9-9B1D-0CD5-3D069B4BC625}"/>
              </a:ext>
            </a:extLst>
          </p:cNvPr>
          <p:cNvSpPr/>
          <p:nvPr/>
        </p:nvSpPr>
        <p:spPr>
          <a:xfrm>
            <a:off x="4206240" y="2388198"/>
            <a:ext cx="2431228" cy="37651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0999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Tecnologías de Sensores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4F2CA9B-7B96-7484-8F01-5A711485FF71}"/>
              </a:ext>
            </a:extLst>
          </p:cNvPr>
          <p:cNvSpPr txBox="1"/>
          <p:nvPr/>
        </p:nvSpPr>
        <p:spPr>
          <a:xfrm>
            <a:off x="1" y="6136758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P. Velusamy, et al. (2022), "Unmanned Aerial Vehicles (UAV) in Precision Agriculture: Applications and Challenges,” in </a:t>
            </a:r>
            <a:r>
              <a:rPr lang="es-MX" b="0" i="1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Energies,</a:t>
            </a:r>
            <a:r>
              <a:rPr lang="es-MX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 vol. 15, no. 1, doi: 10.3390/en15010217</a:t>
            </a:r>
            <a:endParaRPr lang="es-MX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313C532-161E-964A-86B0-9398CD343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32" y="881542"/>
            <a:ext cx="4702023" cy="509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00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38CCE-5F1A-5DD1-D09C-59C10C892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5C87C23-BD0D-F0DE-14AF-7248B546C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Tipos de </a:t>
            </a:r>
            <a:r>
              <a:rPr lang="es-ES_tradnl" dirty="0" err="1"/>
              <a:t>Sensado</a:t>
            </a:r>
            <a:endParaRPr lang="es-ES_tradn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B41DBD1-8D84-D7FD-C019-7F0229C694F3}"/>
              </a:ext>
            </a:extLst>
          </p:cNvPr>
          <p:cNvSpPr txBox="1"/>
          <p:nvPr/>
        </p:nvSpPr>
        <p:spPr>
          <a:xfrm>
            <a:off x="1" y="6136758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P. Velusamy, et al. (2022), "Unmanned Aerial Vehicles (UAV) in Precision Agriculture: Applications and Challenges,” in </a:t>
            </a:r>
            <a:r>
              <a:rPr lang="es-MX" b="0" i="1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Energies,</a:t>
            </a:r>
            <a:r>
              <a:rPr lang="es-MX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 vol. 15, no. 1, doi: 10.3390/en15010217</a:t>
            </a:r>
            <a:endParaRPr lang="es-MX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AA6B84B-B851-1BE9-13BD-756E9940A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3" y="1051705"/>
            <a:ext cx="6770914" cy="47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20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F5B07-A78A-E5FE-8678-452A37929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9B6D2B7-37F8-EE0C-144E-ACD559E2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Tendencias de Drones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D8F48CC-4FDD-3E32-E5D7-9B318F7E247B}"/>
              </a:ext>
            </a:extLst>
          </p:cNvPr>
          <p:cNvSpPr txBox="1"/>
          <p:nvPr/>
        </p:nvSpPr>
        <p:spPr>
          <a:xfrm>
            <a:off x="1" y="5973472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F. Toscano </a:t>
            </a:r>
            <a:r>
              <a:rPr lang="es-MX" b="0" i="1" dirty="0">
                <a:solidFill>
                  <a:srgbClr val="333333"/>
                </a:solidFill>
                <a:effectLst/>
                <a:latin typeface="HelveticaNeue Regular"/>
              </a:rPr>
              <a:t>et al</a:t>
            </a:r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. (2024), "Unmanned Aerial Vehicle for Precision Agriculture: A Review," in </a:t>
            </a:r>
            <a:r>
              <a:rPr lang="es-MX" b="0" i="1" dirty="0">
                <a:solidFill>
                  <a:srgbClr val="333333"/>
                </a:solidFill>
                <a:effectLst/>
                <a:latin typeface="HelveticaNeue Regular"/>
              </a:rPr>
              <a:t>IEEE Access</a:t>
            </a:r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, vol. 12, pp. 69188-69205, doi: 10.1109/ACCESS.2024.3401018</a:t>
            </a:r>
            <a:endParaRPr lang="es-MX" dirty="0">
              <a:solidFill>
                <a:srgbClr val="333333"/>
              </a:solidFill>
              <a:latin typeface="HelveticaNeue Regular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A32D28-E0EA-4CA1-38D9-41A65A6D9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8"/>
          <a:stretch/>
        </p:blipFill>
        <p:spPr>
          <a:xfrm>
            <a:off x="55216" y="1546166"/>
            <a:ext cx="8990283" cy="35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29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EA650-6623-F563-D832-2B4604E24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B24C712-8052-5049-39F5-D19BAFA8E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Tipos de Drones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10D904B-ED79-DB59-89B3-AFD720D63457}"/>
              </a:ext>
            </a:extLst>
          </p:cNvPr>
          <p:cNvSpPr txBox="1"/>
          <p:nvPr/>
        </p:nvSpPr>
        <p:spPr>
          <a:xfrm>
            <a:off x="1" y="6136758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P. Velusamy, et al. (2022), "Unmanned Aerial Vehicles (UAV) in Precision Agriculture: Applications and Challenges,” in </a:t>
            </a:r>
            <a:r>
              <a:rPr lang="es-MX" b="0" i="1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Energies,</a:t>
            </a:r>
            <a:r>
              <a:rPr lang="es-MX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 vol. 15, no. 1, doi: 10.3390/en15010217</a:t>
            </a:r>
            <a:endParaRPr lang="es-MX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208A0F-1DF8-3FDB-512A-D9656E903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" y="1217382"/>
            <a:ext cx="8980865" cy="434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72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9427C-FC2F-6898-0E36-134E0CA1C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995CC55-F39B-78CB-F2E0-7F33B0711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Tipos de Drones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3CF9F1-3F7C-9A30-306F-E04D619C589D}"/>
              </a:ext>
            </a:extLst>
          </p:cNvPr>
          <p:cNvSpPr txBox="1"/>
          <p:nvPr/>
        </p:nvSpPr>
        <p:spPr>
          <a:xfrm>
            <a:off x="1" y="5973472"/>
            <a:ext cx="914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A. Jasim, et al. (2023), "Evaluation of Unmanned Aerial Vehicles for Precision Agriculture Based on Integrated Fuzzy Decision-Making Approach," in </a:t>
            </a:r>
            <a:r>
              <a:rPr lang="es-MX" b="0" i="1" dirty="0">
                <a:solidFill>
                  <a:srgbClr val="333333"/>
                </a:solidFill>
                <a:effectLst/>
                <a:latin typeface="HelveticaNeue Regular"/>
              </a:rPr>
              <a:t>IEEE Access</a:t>
            </a:r>
            <a:r>
              <a:rPr lang="es-MX" b="0" i="0" dirty="0">
                <a:solidFill>
                  <a:srgbClr val="333333"/>
                </a:solidFill>
                <a:effectLst/>
                <a:latin typeface="HelveticaNeue Regular"/>
              </a:rPr>
              <a:t>, vol. 11, pp. 75037-75062, doi: 10.1109/ACCESS.2023.3294094. </a:t>
            </a:r>
            <a:endParaRPr lang="es-MX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CA6D100-17CF-7B47-FD13-029488D3F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60"/>
          <a:stretch/>
        </p:blipFill>
        <p:spPr>
          <a:xfrm>
            <a:off x="465512" y="783676"/>
            <a:ext cx="7772400" cy="188470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4DCBF2F-BC8A-DEDC-B07F-7BA66C887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465512" y="2384688"/>
            <a:ext cx="7772400" cy="25394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9AEC84-60BB-6562-195B-088877845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47"/>
          <a:stretch/>
        </p:blipFill>
        <p:spPr>
          <a:xfrm>
            <a:off x="1505341" y="4473312"/>
            <a:ext cx="6732571" cy="14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4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7B44A7D004DE043AE5C722122458609" ma:contentTypeVersion="0" ma:contentTypeDescription="Crear nuevo documento." ma:contentTypeScope="" ma:versionID="67165aaf359e9dce3cf1fb88f513236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d52eee179b4b7cb1aba1caaea387c4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6E9BD8-72BC-42C9-B534-BD8EC8FBF4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8B82EB-457B-4E5F-8EE0-7A3082C2311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44B9624-DD10-44FD-89F6-74740DB5F2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20641</TotalTime>
  <Words>1700</Words>
  <Application>Microsoft Macintosh PowerPoint</Application>
  <PresentationFormat>Presentación en pantalla (4:3)</PresentationFormat>
  <Paragraphs>137</Paragraphs>
  <Slides>32</Slides>
  <Notes>32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6" baseType="lpstr">
      <vt:lpstr>Aptos</vt:lpstr>
      <vt:lpstr>Arial</vt:lpstr>
      <vt:lpstr>Calibri</vt:lpstr>
      <vt:lpstr>EurekaSans-Light</vt:lpstr>
      <vt:lpstr>Helvetica</vt:lpstr>
      <vt:lpstr>Helvetica Neue</vt:lpstr>
      <vt:lpstr>HelveticaNeue Regular</vt:lpstr>
      <vt:lpstr>Montserrat</vt:lpstr>
      <vt:lpstr>Soberana Sans Light</vt:lpstr>
      <vt:lpstr>Symbol</vt:lpstr>
      <vt:lpstr>Times New Roman</vt:lpstr>
      <vt:lpstr>Verdana</vt:lpstr>
      <vt:lpstr>Wingdings</vt:lpstr>
      <vt:lpstr>Office Theme</vt:lpstr>
      <vt:lpstr>Presentación de PowerPoint</vt:lpstr>
      <vt:lpstr>Introducción</vt:lpstr>
      <vt:lpstr>Agricultura 4.0</vt:lpstr>
      <vt:lpstr>Aplicaciones de Drones</vt:lpstr>
      <vt:lpstr>Tecnologías de Sensores</vt:lpstr>
      <vt:lpstr>Tipos de Sensado</vt:lpstr>
      <vt:lpstr>Tendencias de Drones</vt:lpstr>
      <vt:lpstr>Tipos de Drones</vt:lpstr>
      <vt:lpstr>Tipos de Drones</vt:lpstr>
      <vt:lpstr>Aplicaciones en Agricultura</vt:lpstr>
      <vt:lpstr>Aplicaciones de Drones</vt:lpstr>
      <vt:lpstr>Aplicaciones de Drones</vt:lpstr>
      <vt:lpstr>Principales Aplicaciones</vt:lpstr>
      <vt:lpstr>Aplicaciones de cámara</vt:lpstr>
      <vt:lpstr>Arquitectura de Drones</vt:lpstr>
      <vt:lpstr>Arquitectura de Drones</vt:lpstr>
      <vt:lpstr>Software Drones</vt:lpstr>
      <vt:lpstr>Software procesamiento imágenes</vt:lpstr>
      <vt:lpstr>Aplicación OpenPilot</vt:lpstr>
      <vt:lpstr>Aplicaciones</vt:lpstr>
      <vt:lpstr>Navegación preprogramada</vt:lpstr>
      <vt:lpstr>Aplicaciones Comerciales</vt:lpstr>
      <vt:lpstr>Flujo de Datos</vt:lpstr>
      <vt:lpstr>Propuesta</vt:lpstr>
      <vt:lpstr>Comparativa de Drones en la “Nube”</vt:lpstr>
      <vt:lpstr>Arquitectura de microservicios</vt:lpstr>
      <vt:lpstr>Arquitectura extendida</vt:lpstr>
      <vt:lpstr>Aruitectura de SoftwarePilot 2.0</vt:lpstr>
      <vt:lpstr>Propuesta</vt:lpstr>
      <vt:lpstr>Limitaciones de los Drones</vt:lpstr>
      <vt:lpstr>Propuesta</vt:lpstr>
      <vt:lpstr>¿Preguntas?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Olivares Rojas</dc:creator>
  <cp:lastModifiedBy>Juan Carlos Olivares Rojas</cp:lastModifiedBy>
  <cp:revision>3238</cp:revision>
  <cp:lastPrinted>2017-12-05T14:11:13Z</cp:lastPrinted>
  <dcterms:modified xsi:type="dcterms:W3CDTF">2025-03-05T14:55:52Z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15.0027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28</vt:i4>
  </property>
  <property fmtid="{D5CDD505-2E9C-101B-9397-08002B2CF9AE}" pid="8" name="PresentationFormat">
    <vt:lpwstr>Presentación en pantalla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47</vt:i4>
  </property>
  <property fmtid="{D5CDD505-2E9C-101B-9397-08002B2CF9AE}" pid="12" name="ContentTypeId">
    <vt:lpwstr>0x01010027B44A7D004DE043AE5C722122458609</vt:lpwstr>
  </property>
</Properties>
</file>