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63"/>
  </p:notesMasterIdLst>
  <p:sldIdLst>
    <p:sldId id="256" r:id="rId3"/>
    <p:sldId id="2606" r:id="rId4"/>
    <p:sldId id="258" r:id="rId5"/>
    <p:sldId id="261" r:id="rId6"/>
    <p:sldId id="260" r:id="rId7"/>
    <p:sldId id="2790" r:id="rId8"/>
    <p:sldId id="2796" r:id="rId9"/>
    <p:sldId id="330" r:id="rId10"/>
    <p:sldId id="316" r:id="rId11"/>
    <p:sldId id="274" r:id="rId12"/>
    <p:sldId id="317" r:id="rId13"/>
    <p:sldId id="332" r:id="rId14"/>
    <p:sldId id="2793" r:id="rId15"/>
    <p:sldId id="259" r:id="rId16"/>
    <p:sldId id="2802" r:id="rId17"/>
    <p:sldId id="266" r:id="rId18"/>
    <p:sldId id="307" r:id="rId19"/>
    <p:sldId id="340" r:id="rId20"/>
    <p:sldId id="311" r:id="rId21"/>
    <p:sldId id="2792" r:id="rId22"/>
    <p:sldId id="339" r:id="rId23"/>
    <p:sldId id="312" r:id="rId24"/>
    <p:sldId id="337" r:id="rId25"/>
    <p:sldId id="319" r:id="rId26"/>
    <p:sldId id="2799" r:id="rId27"/>
    <p:sldId id="2768" r:id="rId28"/>
    <p:sldId id="269" r:id="rId29"/>
    <p:sldId id="2794" r:id="rId30"/>
    <p:sldId id="341" r:id="rId31"/>
    <p:sldId id="310" r:id="rId32"/>
    <p:sldId id="321" r:id="rId33"/>
    <p:sldId id="323" r:id="rId34"/>
    <p:sldId id="305" r:id="rId35"/>
    <p:sldId id="342" r:id="rId36"/>
    <p:sldId id="2797" r:id="rId37"/>
    <p:sldId id="2798" r:id="rId38"/>
    <p:sldId id="326" r:id="rId39"/>
    <p:sldId id="265" r:id="rId40"/>
    <p:sldId id="302" r:id="rId41"/>
    <p:sldId id="303" r:id="rId42"/>
    <p:sldId id="2775" r:id="rId43"/>
    <p:sldId id="2776" r:id="rId44"/>
    <p:sldId id="2777" r:id="rId45"/>
    <p:sldId id="2778" r:id="rId46"/>
    <p:sldId id="2779" r:id="rId47"/>
    <p:sldId id="2787" r:id="rId48"/>
    <p:sldId id="2800" r:id="rId49"/>
    <p:sldId id="2780" r:id="rId50"/>
    <p:sldId id="2788" r:id="rId51"/>
    <p:sldId id="2789" r:id="rId52"/>
    <p:sldId id="328" r:id="rId53"/>
    <p:sldId id="2801" r:id="rId54"/>
    <p:sldId id="2795" r:id="rId55"/>
    <p:sldId id="2781" r:id="rId56"/>
    <p:sldId id="2782" r:id="rId57"/>
    <p:sldId id="2783" r:id="rId58"/>
    <p:sldId id="2784" r:id="rId59"/>
    <p:sldId id="2785" r:id="rId60"/>
    <p:sldId id="2786" r:id="rId61"/>
    <p:sldId id="347" r:id="rId62"/>
  </p:sldIdLst>
  <p:sldSz cx="9144000" cy="6858000" type="screen4x3"/>
  <p:notesSz cx="7772400" cy="10058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277FC8-31CB-7279-BFA2-236EABCBE75C}" name="j.zavala.diaz" initials="j" userId="j.zavala.diaz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42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s-MX" sz="4400" b="0" strike="noStrike" spc="-1">
                <a:latin typeface="Arial"/>
              </a:rPr>
              <a:t>Pulse para desplazar la diapositiva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s-MX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s-MX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s-MX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s-MX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s-MX" sz="1400" b="0" strike="noStrike" spc="-1">
                <a:latin typeface="Times New Roman"/>
              </a:defRPr>
            </a:lvl1pPr>
          </a:lstStyle>
          <a:p>
            <a:r>
              <a:rPr lang="es-MX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s-MX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1B65F8B8-1459-4F44-A336-B59ADF25B027}" type="slidenum">
              <a:rPr lang="es-MX" sz="1400" b="0" strike="noStrike" spc="-1">
                <a:latin typeface="Times New Roman"/>
              </a:rPr>
              <a:t>‹Nº›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5040" cy="395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4402080" y="9553680"/>
            <a:ext cx="3367080" cy="50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77EFA11-33E8-4613-B04B-6AD7067635A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s-MX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sldNum" idx="19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9B1C586-9853-4F89-A9CB-13FA6BB6C87A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10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172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sldNum" idx="5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C4FD628-1ED0-492B-9FAE-0D9F678F9D4B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11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0513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sldNum" idx="73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3390C6F-7BCA-4F41-82CC-88178CF53673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12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736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10F7-1B79-7682-1DFB-97758654A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9399433-5C66-9D71-1F1B-F2F74A6D2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DCB822E-BE39-4BBA-2D15-15E24D2C6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5B5B80-D8EB-02BB-F906-2683F0EDEE7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1804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veracidad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y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confiabilidad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son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conceptos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relacionados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con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calidad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información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pero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tienen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significados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distintos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✅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Veracidad</a:t>
            </a: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Definición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Se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refiere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algo es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verdadero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o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falso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es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decir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corresponde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con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realidad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o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hechos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	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Ejemplo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una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noticia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dice "Hoy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llovió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Madrid" y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efectivamente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llovió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noticia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es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veraz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	Clave: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Está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ligada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a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objetiva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s-MX" sz="2000" b="0" strike="noStrike" spc="-1" dirty="0">
              <a:latin typeface="Arial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Confiabilidad</a:t>
            </a:r>
            <a:endParaRPr lang="en-US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Definición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  <a:b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Se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refiere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al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grado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confianza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que se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puede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tener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una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fuente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o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sistema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, es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decir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es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consistente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precisa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repetible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Ejemplo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  <a:b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Un medio de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comunicación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que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regularmente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publica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información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correcta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es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considerado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confiable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aunque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pueda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equivocarse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ocasionalmente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Clave: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Está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ligada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a la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credibilidad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consistencia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fuente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s-MX" sz="2000" b="0" strike="noStrike" spc="-1" dirty="0"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sldNum" idx="6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57E326C-FF1F-4853-BB3E-CCF393615337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14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C8BD0-1EF8-B5EA-7F04-01C5C2B57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>
            <a:extLst>
              <a:ext uri="{FF2B5EF4-FFF2-40B4-BE49-F238E27FC236}">
                <a16:creationId xmlns:a16="http://schemas.microsoft.com/office/drawing/2014/main" id="{5581EFE3-2164-C092-201D-20C05F2BC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03" name="PlaceHolder 2">
            <a:extLst>
              <a:ext uri="{FF2B5EF4-FFF2-40B4-BE49-F238E27FC236}">
                <a16:creationId xmlns:a16="http://schemas.microsoft.com/office/drawing/2014/main" id="{DC59F043-1DDD-F75B-55EA-6579A1E7502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veracidad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y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confiabilidad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son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conceptos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relacionados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con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calidad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información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pero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tienen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significados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distintos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✅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Veracidad</a:t>
            </a: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Definición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Se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refiere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algo es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verdadero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o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falso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es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decir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corresponde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con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realidad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o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hechos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	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Ejemplo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una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noticia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dice "Hoy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llovió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Madrid" y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efectivamente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llovió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noticia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es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veraz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	Clave: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Está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ligada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a la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verdad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objetiva</a:t>
            </a:r>
            <a:r>
              <a:rPr lang="en-US" sz="20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s-MX" sz="2000" b="0" strike="noStrike" spc="-1" dirty="0">
              <a:latin typeface="Arial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Confiabilidad</a:t>
            </a:r>
            <a:endParaRPr lang="en-US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Definición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  <a:b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Se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refiere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al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grado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confianza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que se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puede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tener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una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fuente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o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sistema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, es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decir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es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consistente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precisa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repetible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Ejemplo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  <a:b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Un medio de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comunicación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que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regularmente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publica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información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correcta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es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considerado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confiable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aunque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pueda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equivocarse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ocasionalmente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Clave: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Está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ligada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a la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credibilidad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consistencia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en-US" sz="20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fuente</a:t>
            </a:r>
            <a:r>
              <a:rPr lang="en-US" sz="20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s-MX" sz="2000" b="0" strike="noStrike" spc="-1" dirty="0">
              <a:latin typeface="Arial"/>
            </a:endParaRPr>
          </a:p>
        </p:txBody>
      </p:sp>
      <p:sp>
        <p:nvSpPr>
          <p:cNvPr id="304" name="PlaceHolder 3">
            <a:extLst>
              <a:ext uri="{FF2B5EF4-FFF2-40B4-BE49-F238E27FC236}">
                <a16:creationId xmlns:a16="http://schemas.microsoft.com/office/drawing/2014/main" id="{29D064A3-2D55-D8C3-045C-F49312085263}"/>
              </a:ext>
            </a:extLst>
          </p:cNvPr>
          <p:cNvSpPr>
            <a:spLocks noGrp="1"/>
          </p:cNvSpPr>
          <p:nvPr>
            <p:ph type="sldNum" idx="6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57E326C-FF1F-4853-BB3E-CCF393615337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15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4889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sldNum" idx="13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79D3F55-FB8D-40FE-8F97-9A76546DF5C4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16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1514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sldNum" idx="4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4DA376E-811C-4100-ADD1-ECDB6D4631DC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17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2483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sldNum" idx="81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1789B00-EF35-496D-AC91-E6284D863C3C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18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9965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sldNum" idx="52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20602A8-A927-4226-AC59-C965C1C3C9ED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19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905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7043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FE561-0BFE-725B-AB65-4FEDA932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>
            <a:extLst>
              <a:ext uri="{FF2B5EF4-FFF2-40B4-BE49-F238E27FC236}">
                <a16:creationId xmlns:a16="http://schemas.microsoft.com/office/drawing/2014/main" id="{BD23F06E-9CAB-86FF-AE88-AB8251838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39" name="PlaceHolder 2">
            <a:extLst>
              <a:ext uri="{FF2B5EF4-FFF2-40B4-BE49-F238E27FC236}">
                <a16:creationId xmlns:a16="http://schemas.microsoft.com/office/drawing/2014/main" id="{2D276E3B-2C29-9F53-790C-2BA66CC7533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40" name="PlaceHolder 3">
            <a:extLst>
              <a:ext uri="{FF2B5EF4-FFF2-40B4-BE49-F238E27FC236}">
                <a16:creationId xmlns:a16="http://schemas.microsoft.com/office/drawing/2014/main" id="{7CD0F7FA-B891-3F4F-084C-637D5535E920}"/>
              </a:ext>
            </a:extLst>
          </p:cNvPr>
          <p:cNvSpPr>
            <a:spLocks noGrp="1"/>
          </p:cNvSpPr>
          <p:nvPr>
            <p:ph type="sldNum" idx="52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20602A8-A927-4226-AC59-C965C1C3C9ED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239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 type="sldNum" idx="80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A1C217D-1C0E-4713-A60B-FB8A254A48F3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21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714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sldNum" idx="53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BC6E074-3285-483F-BA02-37BDB3238390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22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6870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sldNum" idx="7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4069210-8D9A-4396-AEB5-84162EA8A441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23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8292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sldNum" idx="60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4C0DBB3-F694-47FB-878B-56CED98E221E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24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5526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74591-C7AD-1A81-DD0B-2666F0245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id="{198FFB1B-A504-888F-B7EC-B902FE085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id="{B237D85C-C76A-AFF9-8AFE-C0D8C180985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64" name="PlaceHolder 3">
            <a:extLst>
              <a:ext uri="{FF2B5EF4-FFF2-40B4-BE49-F238E27FC236}">
                <a16:creationId xmlns:a16="http://schemas.microsoft.com/office/drawing/2014/main" id="{93C016A3-1EB2-83DA-C1E8-EE42D9A26969}"/>
              </a:ext>
            </a:extLst>
          </p:cNvPr>
          <p:cNvSpPr>
            <a:spLocks noGrp="1"/>
          </p:cNvSpPr>
          <p:nvPr>
            <p:ph type="sldNum" idx="60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4C0DBB3-F694-47FB-878B-56CED98E221E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25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9874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3598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sldNum" idx="16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423D1FC-1048-40E5-B601-595FC2BFD246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27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ECD50-2BC7-7B2C-E98D-27EAC9360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25E36B5-B9B0-D740-C94D-AEB93AAFD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76722BC-9AA8-7A89-9839-9E41CA730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804D20-24A5-696F-211D-8DB5A14E941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3404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sldNum" idx="82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9E53DCB-0F02-4F77-A05F-05A03D3D22AC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29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168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sldNum" idx="5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E3577D3-8DA7-4D0F-A5AF-2ED834873E97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sldNum" idx="51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09A5392-8F91-4568-9BF5-FC60E4105105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30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42290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s-MX" sz="2000" b="0" strike="noStrike" spc="-1" dirty="0">
                <a:latin typeface="Arial"/>
              </a:rPr>
              <a:t>Predonimantemente manual</a:t>
            </a:r>
          </a:p>
          <a:p>
            <a:r>
              <a:rPr lang="es-MX" sz="2000" b="0" strike="noStrike" spc="-1" dirty="0">
                <a:latin typeface="Arial"/>
              </a:rPr>
              <a:t>Complejo</a:t>
            </a:r>
          </a:p>
          <a:p>
            <a:r>
              <a:rPr lang="es-MX" sz="2000" b="0" strike="noStrike" spc="-1" dirty="0">
                <a:latin typeface="Arial"/>
              </a:rPr>
              <a:t>Existen benchmarks</a:t>
            </a:r>
          </a:p>
        </p:txBody>
      </p:sp>
      <p:sp>
        <p:nvSpPr>
          <p:cNvPr id="470" name="PlaceHolder 3"/>
          <p:cNvSpPr>
            <a:spLocks noGrp="1"/>
          </p:cNvSpPr>
          <p:nvPr>
            <p:ph type="sldNum" idx="62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9ADD8EE-F577-4D20-AFED-1B523FAF3348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31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3087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sldNum" idx="64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5D9357C-F27F-4094-A3C9-29F64FCA3404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32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59640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sldNum" idx="46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208EBD1-C8DB-470F-BE6C-583117D85BDA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33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1304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sldNum" idx="83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5AB892E-EFDF-4028-BA3D-C7A3E0B64D55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34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5995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4B0F4-2B93-7F2E-184F-51012CD11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>
            <a:extLst>
              <a:ext uri="{FF2B5EF4-FFF2-40B4-BE49-F238E27FC236}">
                <a16:creationId xmlns:a16="http://schemas.microsoft.com/office/drawing/2014/main" id="{C985D4BB-0729-4996-07FB-774F3DF21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15" name="PlaceHolder 2">
            <a:extLst>
              <a:ext uri="{FF2B5EF4-FFF2-40B4-BE49-F238E27FC236}">
                <a16:creationId xmlns:a16="http://schemas.microsoft.com/office/drawing/2014/main" id="{D105F447-63BB-5683-7C45-E85F9D78E1F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16" name="PlaceHolder 3">
            <a:extLst>
              <a:ext uri="{FF2B5EF4-FFF2-40B4-BE49-F238E27FC236}">
                <a16:creationId xmlns:a16="http://schemas.microsoft.com/office/drawing/2014/main" id="{DB58838E-1C5F-67D4-6EEB-E13BEF6A85C9}"/>
              </a:ext>
            </a:extLst>
          </p:cNvPr>
          <p:cNvSpPr>
            <a:spLocks noGrp="1"/>
          </p:cNvSpPr>
          <p:nvPr>
            <p:ph type="sldNum" idx="44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94A0A82-3B56-4003-B68F-AE343AD95E95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35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56656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8EE81-D207-391F-6E0A-2AB33C659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>
            <a:extLst>
              <a:ext uri="{FF2B5EF4-FFF2-40B4-BE49-F238E27FC236}">
                <a16:creationId xmlns:a16="http://schemas.microsoft.com/office/drawing/2014/main" id="{B08764FA-E984-5C79-3525-0078D7140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15" name="PlaceHolder 2">
            <a:extLst>
              <a:ext uri="{FF2B5EF4-FFF2-40B4-BE49-F238E27FC236}">
                <a16:creationId xmlns:a16="http://schemas.microsoft.com/office/drawing/2014/main" id="{4DAB3D78-D6E2-54BE-1974-1792400F2DD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16" name="PlaceHolder 3">
            <a:extLst>
              <a:ext uri="{FF2B5EF4-FFF2-40B4-BE49-F238E27FC236}">
                <a16:creationId xmlns:a16="http://schemas.microsoft.com/office/drawing/2014/main" id="{4CB95E05-90FE-BC7E-1711-E12FC206DFE6}"/>
              </a:ext>
            </a:extLst>
          </p:cNvPr>
          <p:cNvSpPr>
            <a:spLocks noGrp="1"/>
          </p:cNvSpPr>
          <p:nvPr>
            <p:ph type="sldNum" idx="44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94A0A82-3B56-4003-B68F-AE343AD95E95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36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03168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sldNum" idx="67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6B4741B-B49E-4AA9-9E06-6C0226C231B6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37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89042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sldNum" idx="12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8187757-6F5B-470A-9064-1C97048A4BBB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38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62496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sldNum" idx="43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BF5DE78-B64C-49F3-9E0C-2C18DA08D080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39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86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sldNum" idx="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4CC2609-8739-43F0-BD79-331902437EB3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sldNum" idx="44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94A0A82-3B56-4003-B68F-AE343AD95E95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40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34437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2F50-295B-0EA8-AE8F-C41E3F7C3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11508FA-BC6C-F499-8AA1-1F6473056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2F2872D-6615-1385-7E72-46547F6F4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350A3E-9701-1956-BE9A-53F00419E57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03724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F29C0-670F-69CF-8AF5-03BD0BAE0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CBA0494-7653-9569-95AB-1427F6859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E01D4CE-1FD3-4875-3A17-A52E22C47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F01937-D026-F592-35D6-70DDB31F6FA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95868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FEF8F-F1E1-47CA-7FCA-8271BD8A7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C4AF05A-1022-62A5-CFD4-1A3A101A8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4EB3CED-C57D-4F56-C737-DD9F1276C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49A402-B4CF-9617-B04B-39C1F9E25BC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3746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FF6EA-ADD3-3849-A90A-6BD296C5B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C5222F1-DA45-85FA-139B-7273724F6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309B646-7E59-D78C-7DF8-8A539B0F3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B4AB2F-984B-5563-7908-2DBC693F450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2082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BB2C6-0861-40C7-2AE1-F026791A0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89753C0-1EA7-CDF4-DCBD-80DEB5F68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719DB7-15F5-9694-C6A5-A566D9F5E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0CD649-C3E4-0424-969F-D06FF6912E5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2899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A9790-5B54-4628-C620-1D6785E2C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6DD6D3B-A0BC-6128-DE65-49C0A794B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4FF908F-235B-F096-0613-C99C007CE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C13D46-D505-E389-6955-788BA41CE3E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69354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9230-F4C1-3E97-F6AD-8248CCDD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>
            <a:extLst>
              <a:ext uri="{FF2B5EF4-FFF2-40B4-BE49-F238E27FC236}">
                <a16:creationId xmlns:a16="http://schemas.microsoft.com/office/drawing/2014/main" id="{D785B0A7-29DB-C665-23F4-F44FE4B1F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90" name="PlaceHolder 2">
            <a:extLst>
              <a:ext uri="{FF2B5EF4-FFF2-40B4-BE49-F238E27FC236}">
                <a16:creationId xmlns:a16="http://schemas.microsoft.com/office/drawing/2014/main" id="{B4D9A64D-7E22-7334-AF4B-581C10E4E86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91" name="PlaceHolder 3">
            <a:extLst>
              <a:ext uri="{FF2B5EF4-FFF2-40B4-BE49-F238E27FC236}">
                <a16:creationId xmlns:a16="http://schemas.microsoft.com/office/drawing/2014/main" id="{704DC619-5017-85E4-E2D8-2403FD36E073}"/>
              </a:ext>
            </a:extLst>
          </p:cNvPr>
          <p:cNvSpPr>
            <a:spLocks noGrp="1"/>
          </p:cNvSpPr>
          <p:nvPr>
            <p:ph type="sldNum" idx="69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1FDABCF-93B6-4D32-837B-06A8796DD902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47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65188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B19F8-AC09-C293-F888-AF8DE4ABC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599AE9A-74AA-1C37-0653-7CFF3DC99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7171B36-1E33-4327-A06B-8274B8508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E574A1-8B66-F63C-5F9C-6737827E791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93770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C12E6-CDE5-4793-21AF-FEA65264E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9EC018C-3EC7-5BE9-F765-FD6B23777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16F07A8-E4DF-340C-2FF3-1EC72309F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DF35B0-E3AC-FE98-8F2D-0BDAD76E11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678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 idx="7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023FE95-7341-428D-BC43-23F500B09ECF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26967-A78C-7830-0E3B-D1A8E470F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FC77AEB-F6E0-458C-0A43-C8C3BAB14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3E6128D-94CC-1351-55D7-73379D214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0E799A-2D7E-1BA1-7D36-D8F6F9DB8BE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4948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sldNum" idx="69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1FDABCF-93B6-4D32-837B-06A8796DD902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51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1494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761B8-2098-6D07-9183-18FED43A8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>
            <a:extLst>
              <a:ext uri="{FF2B5EF4-FFF2-40B4-BE49-F238E27FC236}">
                <a16:creationId xmlns:a16="http://schemas.microsoft.com/office/drawing/2014/main" id="{F9276068-089E-1812-480E-3E4EA0632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90" name="PlaceHolder 2">
            <a:extLst>
              <a:ext uri="{FF2B5EF4-FFF2-40B4-BE49-F238E27FC236}">
                <a16:creationId xmlns:a16="http://schemas.microsoft.com/office/drawing/2014/main" id="{E7673384-6FFE-F481-7B4D-B3B884CABA3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28625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+mn-lt"/>
                <a:ea typeface="+mn-ea"/>
                <a:cs typeface="+mn-cs"/>
              </a:rPr>
              <a:t>Existe una gran cantidad de información </a:t>
            </a:r>
            <a:r>
              <a:rPr lang="es-MX" sz="2000" b="1" dirty="0">
                <a:latin typeface="+mn-lt"/>
                <a:ea typeface="+mn-ea"/>
                <a:cs typeface="+mn-cs"/>
              </a:rPr>
              <a:t>no estructurada </a:t>
            </a:r>
            <a:r>
              <a:rPr lang="es-MX" sz="2000" dirty="0">
                <a:latin typeface="+mn-lt"/>
                <a:ea typeface="+mn-ea"/>
                <a:cs typeface="+mn-cs"/>
              </a:rPr>
              <a:t>almacenada en los </a:t>
            </a:r>
            <a:r>
              <a:rPr lang="es-MX" sz="2000" b="1" dirty="0">
                <a:latin typeface="+mn-lt"/>
                <a:ea typeface="+mn-ea"/>
                <a:cs typeface="+mn-cs"/>
              </a:rPr>
              <a:t>registros médicos electrónicos</a:t>
            </a:r>
            <a:r>
              <a:rPr lang="es-MX" sz="2000" dirty="0">
                <a:latin typeface="+mn-lt"/>
                <a:ea typeface="+mn-ea"/>
                <a:cs typeface="+mn-cs"/>
              </a:rPr>
              <a:t> de los pacientes.</a:t>
            </a:r>
          </a:p>
          <a:p>
            <a:pPr marL="428625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latin typeface="+mn-lt"/>
                <a:ea typeface="+mn-ea"/>
                <a:cs typeface="+mn-cs"/>
              </a:rPr>
              <a:t>Acceder</a:t>
            </a:r>
            <a:r>
              <a:rPr lang="es-MX" sz="2000" dirty="0">
                <a:latin typeface="+mn-lt"/>
                <a:ea typeface="+mn-ea"/>
                <a:cs typeface="+mn-cs"/>
              </a:rPr>
              <a:t> rápidamente a esta </a:t>
            </a:r>
            <a:r>
              <a:rPr lang="es-MX" sz="2000" b="1" dirty="0">
                <a:latin typeface="+mn-lt"/>
                <a:ea typeface="+mn-ea"/>
                <a:cs typeface="+mn-cs"/>
              </a:rPr>
              <a:t>información</a:t>
            </a:r>
            <a:r>
              <a:rPr lang="es-MX" sz="2000" dirty="0">
                <a:latin typeface="+mn-lt"/>
                <a:ea typeface="+mn-ea"/>
                <a:cs typeface="+mn-cs"/>
              </a:rPr>
              <a:t> es fundamental para garantizar su correcto uso por parte de los profesionales médicos.</a:t>
            </a:r>
          </a:p>
          <a:p>
            <a:pPr marL="428625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+mn-lt"/>
                <a:ea typeface="+mn-ea"/>
                <a:cs typeface="+mn-cs"/>
              </a:rPr>
              <a:t>Una forma eficaz de acceder a los datos de estos registros electrónicos es mediante </a:t>
            </a:r>
            <a:r>
              <a:rPr lang="es-MX" sz="2000" b="1" dirty="0">
                <a:latin typeface="+mn-lt"/>
                <a:ea typeface="+mn-ea"/>
                <a:cs typeface="+mn-cs"/>
              </a:rPr>
              <a:t>preguntas formuladas en lenguaje natural</a:t>
            </a:r>
            <a:r>
              <a:rPr lang="es-MX" sz="2000" dirty="0">
                <a:latin typeface="+mn-lt"/>
                <a:ea typeface="+mn-ea"/>
                <a:cs typeface="+mn-cs"/>
              </a:rPr>
              <a:t>.</a:t>
            </a:r>
          </a:p>
          <a:p>
            <a:endParaRPr lang="es-MX" sz="2000" b="0" strike="noStrike" spc="-1" dirty="0">
              <a:latin typeface="Arial"/>
            </a:endParaRPr>
          </a:p>
        </p:txBody>
      </p:sp>
      <p:sp>
        <p:nvSpPr>
          <p:cNvPr id="491" name="PlaceHolder 3">
            <a:extLst>
              <a:ext uri="{FF2B5EF4-FFF2-40B4-BE49-F238E27FC236}">
                <a16:creationId xmlns:a16="http://schemas.microsoft.com/office/drawing/2014/main" id="{D1E391E8-03AC-A905-62E4-B3B7E49111A0}"/>
              </a:ext>
            </a:extLst>
          </p:cNvPr>
          <p:cNvSpPr>
            <a:spLocks noGrp="1"/>
          </p:cNvSpPr>
          <p:nvPr>
            <p:ph type="sldNum" idx="69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1FDABCF-93B6-4D32-837B-06A8796DD902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52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75894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B9F19-F4CB-E246-C5E6-303EA23A1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51F7C72-3FFD-FBCA-55A7-44A30CB5A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40AAB37-1986-130A-2E5B-C63A6A292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F3C333-3224-5202-A4F6-F4518830B0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49240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8DCD0-EC6B-FC1B-18F3-1D23113C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61DCA5-FFE9-DFDF-AD20-3A0551BA7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869749F-A893-C07F-A564-09343557B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1E868C-E81E-D3FC-8123-FC3EF8297E2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83178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32E0D-1F02-63BF-0466-962B9D126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89E3EEF-BEB0-2E77-1244-D61E3D2BA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ECF358-4C0B-8873-F6B8-1260BFDDA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BC3CC7-B0A6-0113-A67E-B15067A184A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75078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CC26F-2085-0510-16B9-E402B5A55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4B90CA4-EB32-F953-C7A6-2216FFF3D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DA339E4-AD3B-6491-114E-8CA5073C6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7D60DE-DEFF-F301-39B5-47F8BE8718D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10037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F26C-0DDB-E883-F365-568577BE7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A9906A-424B-7A14-DAFA-DD8E90A71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20D1FF-5FA9-6115-CE00-F16FC068B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B100C9-17A6-7470-20F1-20EEDDE907F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09281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100FF-91D1-5DB6-B032-D9D7B98DC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72996CF-5F5B-40ED-5A9C-50B764BF5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DF03E5A-E803-F2A1-60DC-4D0EB5D1B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803037-FB91-75AC-AED3-2DA7EEB724C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208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ECF95-5C0D-F33B-8637-D3DBD595B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852DF24-DE49-EAAA-2DC2-FDE01C9AC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6E17D84-E848-6D0E-8A9D-80EC5BE96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4CCE83-BAF7-3341-EA9B-6079F8DE202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3972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26618-A505-5E0B-3EC5-84F09E22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51852480-2D52-4EE3-6317-E9594B388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EB1299D0-F408-C7A4-0C54-0ACBB878436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10" name="PlaceHolder 3">
            <a:extLst>
              <a:ext uri="{FF2B5EF4-FFF2-40B4-BE49-F238E27FC236}">
                <a16:creationId xmlns:a16="http://schemas.microsoft.com/office/drawing/2014/main" id="{B131DAE1-F5E5-8890-BDF5-969598B909A4}"/>
              </a:ext>
            </a:extLst>
          </p:cNvPr>
          <p:cNvSpPr>
            <a:spLocks noGrp="1"/>
          </p:cNvSpPr>
          <p:nvPr>
            <p:ph type="sldNum" idx="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4CC2609-8739-43F0-BD79-331902437EB3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6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57716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sldNum" idx="8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71DAC6A-089E-4700-815F-7B7ECB9C5180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60</a:t>
            </a:fld>
            <a:endParaRPr lang="es-MX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B3EC-1DAD-292D-E5DA-5DD308A9D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8AE5D545-1B1A-D711-FBA8-B6F005BD4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36F95359-F392-5972-A4F0-53C5B6AD7FB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310" name="PlaceHolder 3">
            <a:extLst>
              <a:ext uri="{FF2B5EF4-FFF2-40B4-BE49-F238E27FC236}">
                <a16:creationId xmlns:a16="http://schemas.microsoft.com/office/drawing/2014/main" id="{4F657374-C2EB-E281-A30D-D130F4BC81F0}"/>
              </a:ext>
            </a:extLst>
          </p:cNvPr>
          <p:cNvSpPr>
            <a:spLocks noGrp="1"/>
          </p:cNvSpPr>
          <p:nvPr>
            <p:ph type="sldNum" idx="8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4CC2609-8739-43F0-BD79-331902437EB3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5002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sldNum" idx="71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938789C-7226-4B83-8F8C-86173A59653A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8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175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ln w="0">
            <a:noFill/>
          </a:ln>
        </p:spPr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s-MX" sz="2000" b="0" strike="noStrike" spc="-1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sldNum" idx="57"/>
          </p:nvPr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C5D9D29-DDF2-49F6-9F8A-3A0FA840D905}" type="slidenum">
              <a:rPr lang="tr-T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9</a:t>
            </a:fld>
            <a:endParaRPr lang="es-MX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157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9143280" cy="363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9143280" cy="363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MX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MX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 hidden="1"/>
          <p:cNvSpPr/>
          <p:nvPr/>
        </p:nvSpPr>
        <p:spPr>
          <a:xfrm>
            <a:off x="4500000" y="-27360"/>
            <a:ext cx="4678560" cy="1153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1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TECNOLÓGICO NACIONAL DE MÉXICO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Instituto Tecnológico de Morelia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Centro de Cómputo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00000"/>
                </a:solidFill>
                <a:latin typeface="EurekaSans-Light"/>
                <a:ea typeface="EurekaSans-Light"/>
              </a:rPr>
              <a:t> </a:t>
            </a:r>
            <a:endParaRPr lang="es-MX" sz="10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es-MX" sz="1200" b="0" strike="noStrike" spc="-1"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s-MX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 hidden="1"/>
          <p:cNvSpPr/>
          <p:nvPr/>
        </p:nvSpPr>
        <p:spPr>
          <a:xfrm>
            <a:off x="4500000" y="-27360"/>
            <a:ext cx="4678560" cy="1153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1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TECNOLÓGICO NACIONAL DE MÉXICO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Instituto Tecnológico de Morelia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737373"/>
                </a:solidFill>
                <a:latin typeface="Soberana Sans Light"/>
                <a:ea typeface="Soberana Sans Light"/>
              </a:rPr>
              <a:t>Centro de Cómputo</a:t>
            </a:r>
            <a:endParaRPr lang="es-MX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00000"/>
                </a:solidFill>
                <a:latin typeface="EurekaSans-Light"/>
                <a:ea typeface="EurekaSans-Light"/>
              </a:rPr>
              <a:t> </a:t>
            </a:r>
            <a:endParaRPr lang="es-MX" sz="10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es-MX" sz="1200" b="0" strike="noStrike" spc="-1">
              <a:latin typeface="Arial"/>
            </a:endParaRPr>
          </a:p>
        </p:txBody>
      </p:sp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MX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MX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MX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s.sonoma.edu/sites/cs/files/2025-03/Discovering%20Bias%20in%20Large%20Language%20Models%20%28LLMs%29.pptx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erial.ac.uk/media/imperial-college/staff/education-development-unit/public/Generative-AI-on-the-MSc-Environmental-Technology-23_24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s.sonoma.edu/sites/cs/files/2025-03/Discovering%20Bias%20in%20Large%20Language%20Models%20%28LLMs%29.pptx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s.sonoma.edu/sites/cs/files/2025-03/Discovering%20Bias%20in%20Large%20Language%20Models%20%28LLMs%29.pptx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mperial.ac.uk/media/imperial-college/staff/education-development-unit/public/Generative-AI-on-the-MSc-Environmental-Technology-23_24.ppt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okyotestfest.com/wp-content/uploads/2024/11/Evaluating-LLMs-v4.pptx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medium.com/craine-operators-blog/decoding-llm-benchmarks-what-the-tests-really-mean-5e74ca34f4e9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okyotestfest.com/wp-content/uploads/2024/11/Evaluating-LLMs-v4.pptx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s.sonoma.edu/sites/cs/files/2025-03/Discovering%20Bias%20in%20Large%20Language%20Models%20%28LLMs%29.pptx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okyotestfest.com/wp-content/uploads/2024/11/Evaluating-LLMs-v4.pptx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enerativeai.pub/your-ai-chatbot-has-political-opinions-and-theyre-not-what-you-think-8faf3e07bb4b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aperswithcode.com/dataset/fever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github.com/potsawee/selfcheckgpt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okyotestfest.com/wp-content/uploads/2024/11/Evaluating-LLMs-v4.pptx.pdf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hat.openai.com/share/b231b3e0-fd8e-4aa3-ac84-a5d427deffaf" TargetMode="External"/><Relationship Id="rId5" Type="http://schemas.openxmlformats.org/officeDocument/2006/relationships/hyperlink" Target="https://chat.openai.com/share/84ccdd27-5f96-43e3-a596-7989f27487d7" TargetMode="External"/><Relationship Id="rId4" Type="http://schemas.openxmlformats.org/officeDocument/2006/relationships/hyperlink" Target="https://chat.openai.com/share/89dd6a17-f6e0-4c50-afdf-b1efd6eb361b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okyotestfest.com/wp-content/uploads/2024/11/Evaluating-LLMs-v4.pptx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enerativeai.pub/your-ai-chatbot-has-political-opinions-and-theyre-not-what-you-think-8faf3e07bb4b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juan.or@morelia.tecnm.m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hyperlink" Target="http://dsc.morelia.tecnm.mx/~jcolivares/downloads/verificacionLLMs.pptx" TargetMode="Externa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153360" y="1964520"/>
            <a:ext cx="8835840" cy="467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85" name="CustomShape 2"/>
          <p:cNvSpPr/>
          <p:nvPr/>
        </p:nvSpPr>
        <p:spPr>
          <a:xfrm>
            <a:off x="1005840" y="2011680"/>
            <a:ext cx="7679880" cy="458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86" name="CustomShape 3"/>
          <p:cNvSpPr/>
          <p:nvPr/>
        </p:nvSpPr>
        <p:spPr>
          <a:xfrm>
            <a:off x="684000" y="2057400"/>
            <a:ext cx="7774920" cy="911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trike="noStrike" spc="-1" dirty="0" err="1">
                <a:solidFill>
                  <a:srgbClr val="008000"/>
                </a:solidFill>
                <a:latin typeface="Montserrat"/>
                <a:ea typeface="Calibri"/>
              </a:rPr>
              <a:t>Verificación</a:t>
            </a:r>
            <a:r>
              <a:rPr lang="en-US" sz="4000" b="1" strike="noStrike" spc="-1" dirty="0">
                <a:solidFill>
                  <a:srgbClr val="008000"/>
                </a:solidFill>
                <a:latin typeface="Montserrat"/>
                <a:ea typeface="Calibri"/>
              </a:rPr>
              <a:t> de LLMs: ¿Las IAs me </a:t>
            </a:r>
            <a:r>
              <a:rPr lang="en-US" sz="4000" b="1" strike="noStrike" spc="-1" dirty="0" err="1">
                <a:solidFill>
                  <a:srgbClr val="008000"/>
                </a:solidFill>
                <a:latin typeface="Montserrat"/>
                <a:ea typeface="Calibri"/>
              </a:rPr>
              <a:t>están</a:t>
            </a:r>
            <a:r>
              <a:rPr lang="en-US" sz="4000" b="1" strike="noStrike" spc="-1" dirty="0">
                <a:solidFill>
                  <a:srgbClr val="008000"/>
                </a:solidFill>
                <a:latin typeface="Montserrat"/>
                <a:ea typeface="Calibri"/>
              </a:rPr>
              <a:t> </a:t>
            </a:r>
            <a:r>
              <a:rPr lang="en-US" sz="4000" b="1" strike="noStrike" spc="-1" dirty="0" err="1">
                <a:solidFill>
                  <a:srgbClr val="008000"/>
                </a:solidFill>
                <a:latin typeface="Montserrat"/>
                <a:ea typeface="Calibri"/>
              </a:rPr>
              <a:t>diciendo</a:t>
            </a:r>
            <a:r>
              <a:rPr lang="en-US" sz="4000" b="1" strike="noStrike" spc="-1" dirty="0">
                <a:solidFill>
                  <a:srgbClr val="008000"/>
                </a:solidFill>
                <a:latin typeface="Montserrat"/>
                <a:ea typeface="Calibri"/>
              </a:rPr>
              <a:t> la </a:t>
            </a:r>
            <a:r>
              <a:rPr lang="en-US" sz="4000" b="1" strike="noStrike" spc="-1" dirty="0" err="1">
                <a:solidFill>
                  <a:srgbClr val="008000"/>
                </a:solidFill>
                <a:latin typeface="Montserrat"/>
                <a:ea typeface="Calibri"/>
              </a:rPr>
              <a:t>verdad</a:t>
            </a:r>
            <a:r>
              <a:rPr lang="en-US" sz="4000" b="1" strike="noStrike" spc="-1" dirty="0">
                <a:solidFill>
                  <a:srgbClr val="008000"/>
                </a:solidFill>
                <a:latin typeface="Montserrat"/>
                <a:ea typeface="Calibri"/>
              </a:rPr>
              <a:t>?</a:t>
            </a:r>
            <a:endParaRPr lang="es-MX" sz="4000" b="0" strike="noStrike" spc="-1" dirty="0">
              <a:latin typeface="Arial"/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8280" y="4914360"/>
            <a:ext cx="9126000" cy="146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000000"/>
                </a:solidFill>
                <a:latin typeface="Montserrat"/>
                <a:ea typeface="Calibri"/>
              </a:rPr>
              <a:t>Dr. Juan Carlos Olivares Rojas</a:t>
            </a:r>
            <a:endParaRPr lang="es-MX" sz="2800" b="0" strike="noStrike" spc="-1">
              <a:latin typeface="Arial"/>
            </a:endParaRPr>
          </a:p>
        </p:txBody>
      </p:sp>
      <p:sp>
        <p:nvSpPr>
          <p:cNvPr id="88" name="CustomShape 4"/>
          <p:cNvSpPr/>
          <p:nvPr/>
        </p:nvSpPr>
        <p:spPr>
          <a:xfrm>
            <a:off x="3365280" y="6392520"/>
            <a:ext cx="5769000" cy="491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2400" b="1" i="1" strike="noStrike" spc="-1" dirty="0">
                <a:solidFill>
                  <a:srgbClr val="000000"/>
                </a:solidFill>
                <a:latin typeface="Montserrat"/>
                <a:ea typeface="Calibri"/>
              </a:rPr>
              <a:t>Junio 2025</a:t>
            </a:r>
            <a:endParaRPr lang="es-MX" sz="2400" b="0" strike="noStrike" spc="-1" dirty="0">
              <a:latin typeface="Arial"/>
            </a:endParaRPr>
          </a:p>
        </p:txBody>
      </p:sp>
      <p:pic>
        <p:nvPicPr>
          <p:cNvPr id="89" name="image3.png"/>
          <p:cNvPicPr/>
          <p:nvPr/>
        </p:nvPicPr>
        <p:blipFill>
          <a:blip r:embed="rId3"/>
          <a:srcRect r="89894"/>
          <a:stretch/>
        </p:blipFill>
        <p:spPr>
          <a:xfrm>
            <a:off x="5401440" y="74880"/>
            <a:ext cx="1833120" cy="1227960"/>
          </a:xfrm>
          <a:prstGeom prst="rect">
            <a:avLst/>
          </a:prstGeom>
          <a:ln w="12600">
            <a:noFill/>
          </a:ln>
        </p:spPr>
      </p:pic>
      <p:pic>
        <p:nvPicPr>
          <p:cNvPr id="90" name="Imagen 13"/>
          <p:cNvPicPr/>
          <p:nvPr/>
        </p:nvPicPr>
        <p:blipFill>
          <a:blip r:embed="rId4"/>
          <a:srcRect l="69870"/>
          <a:stretch>
            <a:fillRect/>
          </a:stretch>
        </p:blipFill>
        <p:spPr>
          <a:xfrm>
            <a:off x="3433188" y="93060"/>
            <a:ext cx="1833120" cy="1192500"/>
          </a:xfrm>
          <a:prstGeom prst="rect">
            <a:avLst/>
          </a:prstGeom>
          <a:ln w="0">
            <a:noFill/>
          </a:ln>
        </p:spPr>
      </p:pic>
      <p:pic>
        <p:nvPicPr>
          <p:cNvPr id="91" name="Picture 6" descr="image"/>
          <p:cNvPicPr/>
          <p:nvPr/>
        </p:nvPicPr>
        <p:blipFill>
          <a:blip r:embed="rId5"/>
          <a:stretch/>
        </p:blipFill>
        <p:spPr>
          <a:xfrm>
            <a:off x="7071840" y="23400"/>
            <a:ext cx="2062440" cy="1262160"/>
          </a:xfrm>
          <a:prstGeom prst="rect">
            <a:avLst/>
          </a:prstGeom>
          <a:ln w="0">
            <a:noFill/>
          </a:ln>
        </p:spPr>
      </p:pic>
      <p:pic>
        <p:nvPicPr>
          <p:cNvPr id="92" name="Imagen 3"/>
          <p:cNvPicPr/>
          <p:nvPr/>
        </p:nvPicPr>
        <p:blipFill>
          <a:blip r:embed="rId6"/>
          <a:stretch/>
        </p:blipFill>
        <p:spPr>
          <a:xfrm>
            <a:off x="0" y="0"/>
            <a:ext cx="3364560" cy="1425960"/>
          </a:xfrm>
          <a:prstGeom prst="rect">
            <a:avLst/>
          </a:prstGeom>
          <a:ln w="0"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45D3C88-C7B2-2626-C9B2-D0C4BC898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215"/>
            <a:ext cx="7772400" cy="8096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Búsqueda de información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9760BB-B3C7-8D82-445E-97B24026B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816"/>
            <a:ext cx="9144000" cy="483636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31B280-C8B0-B215-F4B6-770E40E6595C}"/>
              </a:ext>
            </a:extLst>
          </p:cNvPr>
          <p:cNvSpPr/>
          <p:nvPr/>
        </p:nvSpPr>
        <p:spPr>
          <a:xfrm>
            <a:off x="956441" y="5475890"/>
            <a:ext cx="3804745" cy="630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F2F1E7-D547-592F-C6DD-952820A32D12}"/>
              </a:ext>
            </a:extLst>
          </p:cNvPr>
          <p:cNvSpPr txBox="1"/>
          <p:nvPr/>
        </p:nvSpPr>
        <p:spPr>
          <a:xfrm>
            <a:off x="1030014" y="6327227"/>
            <a:ext cx="786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Respuesta del prompt: ¿qué es un LLM? En ChatGPT, 16 de junio de 2025</a:t>
            </a:r>
          </a:p>
        </p:txBody>
      </p:sp>
    </p:spTree>
    <p:extLst>
      <p:ext uri="{BB962C8B-B14F-4D97-AF65-F5344CB8AC3E}">
        <p14:creationId xmlns:p14="http://schemas.microsoft.com/office/powerpoint/2010/main" val="1912195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</a:rPr>
              <a:t>¿Cómo saber la verdad?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9FD39F-93AE-A247-1646-9915AC43F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3000"/>
            <a:ext cx="9143279" cy="55021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34B21A8-CFC3-249A-3FF0-07B1C3DD0AF0}"/>
              </a:ext>
            </a:extLst>
          </p:cNvPr>
          <p:cNvSpPr/>
          <p:nvPr/>
        </p:nvSpPr>
        <p:spPr>
          <a:xfrm>
            <a:off x="4571638" y="6075000"/>
            <a:ext cx="2890344" cy="2724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6236C1E-183D-F515-7592-71150EED753D}"/>
              </a:ext>
            </a:extLst>
          </p:cNvPr>
          <p:cNvSpPr txBox="1"/>
          <p:nvPr/>
        </p:nvSpPr>
        <p:spPr>
          <a:xfrm>
            <a:off x="225324" y="6488668"/>
            <a:ext cx="891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Respuesta del prompt: ¿Quién descubrió América? En ChatGPT, 16 de junio de 2025</a:t>
            </a:r>
          </a:p>
        </p:txBody>
      </p:sp>
    </p:spTree>
    <p:extLst>
      <p:ext uri="{BB962C8B-B14F-4D97-AF65-F5344CB8AC3E}">
        <p14:creationId xmlns:p14="http://schemas.microsoft.com/office/powerpoint/2010/main" val="123484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pc="-1" dirty="0">
                <a:solidFill>
                  <a:srgbClr val="FF0000"/>
                </a:solidFill>
                <a:latin typeface="Arial"/>
              </a:rPr>
              <a:t>¿cómo saber la verdad?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92B078-5529-91F1-FDDD-0B9365925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662"/>
            <a:ext cx="9144000" cy="522267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1E7C577-5624-192E-DD1A-33045B375618}"/>
              </a:ext>
            </a:extLst>
          </p:cNvPr>
          <p:cNvSpPr txBox="1"/>
          <p:nvPr/>
        </p:nvSpPr>
        <p:spPr>
          <a:xfrm>
            <a:off x="2530415" y="6074998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Respuesta Grok3 de X del 17 de junio de 2025</a:t>
            </a:r>
          </a:p>
        </p:txBody>
      </p:sp>
    </p:spTree>
    <p:extLst>
      <p:ext uri="{BB962C8B-B14F-4D97-AF65-F5344CB8AC3E}">
        <p14:creationId xmlns:p14="http://schemas.microsoft.com/office/powerpoint/2010/main" val="1196596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5B574-36B0-C34C-1823-C212AD437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96B16E2-C53E-E92C-01C3-78F7E8C8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Agenda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90C2E17-13E4-D912-E8F9-B160D428B25B}"/>
              </a:ext>
            </a:extLst>
          </p:cNvPr>
          <p:cNvSpPr/>
          <p:nvPr/>
        </p:nvSpPr>
        <p:spPr>
          <a:xfrm>
            <a:off x="183823" y="902864"/>
            <a:ext cx="877635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IA y LLM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Problemática</a:t>
            </a:r>
            <a:endParaRPr lang="en-US" sz="48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Soluciones</a:t>
            </a: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Conclusiones</a:t>
            </a:r>
            <a:endParaRPr lang="en-US" sz="3200" dirty="0">
              <a:solidFill>
                <a:srgbClr val="FFC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6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Medir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895F37-B572-5232-F3EF-5C62BEB3E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2" b="38388"/>
          <a:stretch>
            <a:fillRect/>
          </a:stretch>
        </p:blipFill>
        <p:spPr>
          <a:xfrm>
            <a:off x="546538" y="1274379"/>
            <a:ext cx="7772400" cy="964325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8E4F0DD-8FFC-2856-01E6-27EE72E97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075023"/>
              </p:ext>
            </p:extLst>
          </p:nvPr>
        </p:nvGraphicFramePr>
        <p:xfrm>
          <a:off x="457200" y="3016091"/>
          <a:ext cx="8229600" cy="2526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9801010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21219887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84864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800" kern="0" dirty="0">
                          <a:effectLst/>
                        </a:rPr>
                        <a:t>Concepto</a:t>
                      </a:r>
                      <a:endParaRPr lang="es-MX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800" kern="0">
                          <a:effectLst/>
                        </a:rPr>
                        <a:t>¿Qué evalúa?</a:t>
                      </a:r>
                      <a:endParaRPr lang="es-MX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800" kern="0">
                          <a:effectLst/>
                        </a:rPr>
                        <a:t>¿Puede haber sin la otra?</a:t>
                      </a:r>
                      <a:endParaRPr lang="es-MX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14097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800" kern="0">
                          <a:effectLst/>
                        </a:rPr>
                        <a:t>Veracidad</a:t>
                      </a:r>
                      <a:endParaRPr lang="es-MX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800" kern="0">
                          <a:effectLst/>
                        </a:rPr>
                        <a:t>Si la información es verdadera</a:t>
                      </a:r>
                      <a:endParaRPr lang="es-MX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800" kern="0">
                          <a:effectLst/>
                        </a:rPr>
                        <a:t>Sí: un dato puede ser veraz pero venir de una fuente poco confiable.</a:t>
                      </a:r>
                      <a:endParaRPr lang="es-MX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3460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800" kern="0" dirty="0">
                          <a:effectLst/>
                        </a:rPr>
                        <a:t>Confiabilidad</a:t>
                      </a:r>
                      <a:endParaRPr lang="es-MX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800" kern="0">
                          <a:effectLst/>
                        </a:rPr>
                        <a:t>Si la fuente o sistema es creíble</a:t>
                      </a:r>
                      <a:endParaRPr lang="es-MX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800" kern="0" dirty="0">
                          <a:effectLst/>
                        </a:rPr>
                        <a:t>Sí: una fuente confiable puede, ocasionalmente, divulgar información no veraz.</a:t>
                      </a:r>
                      <a:endParaRPr lang="es-MX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97553002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1872576-0816-0B43-A92C-E66B2D792BA7}"/>
              </a:ext>
            </a:extLst>
          </p:cNvPr>
          <p:cNvSpPr txBox="1"/>
          <p:nvPr/>
        </p:nvSpPr>
        <p:spPr>
          <a:xfrm>
            <a:off x="720" y="5996342"/>
            <a:ext cx="914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Respuesta Chatgpt del prompt “Diferencia entre veracidad y confiabilidad”de X del 17 de mayo de 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8944C-57EF-B82A-64DF-06A5E5C21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>
            <a:extLst>
              <a:ext uri="{FF2B5EF4-FFF2-40B4-BE49-F238E27FC236}">
                <a16:creationId xmlns:a16="http://schemas.microsoft.com/office/drawing/2014/main" id="{29914679-FF41-ED60-9FA7-A5513CA2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Veracidad y Confiabilidad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790FB9-8FB5-F7D5-CB0C-FD1C790D3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" y="623038"/>
            <a:ext cx="5922965" cy="46114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1D7F627-E358-ADB6-2C0B-DBA07A5BB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93" y="973000"/>
            <a:ext cx="1935610" cy="17710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6FD7E99-65A6-94B6-15FD-477A333D3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72" y="3101610"/>
            <a:ext cx="2482841" cy="24828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558FF6A-E13C-E0FA-FD20-547F8EAF1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96" y="4914900"/>
            <a:ext cx="28575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9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Exactitud en Visión Artificial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112" name="Imagen 2"/>
          <p:cNvPicPr/>
          <p:nvPr/>
        </p:nvPicPr>
        <p:blipFill>
          <a:blip r:embed="rId3"/>
          <a:stretch/>
        </p:blipFill>
        <p:spPr>
          <a:xfrm>
            <a:off x="193680" y="979920"/>
            <a:ext cx="8625960" cy="5858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48411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pc="-1" dirty="0">
                <a:solidFill>
                  <a:srgbClr val="FF0000"/>
                </a:solidFill>
                <a:latin typeface="Arial"/>
              </a:rPr>
              <a:t>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2E2FD4-527E-9423-6145-94C88F14E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2999"/>
            <a:ext cx="9128897" cy="40832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765896D-5A59-B90A-CD82-17255291E612}"/>
              </a:ext>
            </a:extLst>
          </p:cNvPr>
          <p:cNvSpPr txBox="1"/>
          <p:nvPr/>
        </p:nvSpPr>
        <p:spPr>
          <a:xfrm>
            <a:off x="15104" y="5336337"/>
            <a:ext cx="9128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Discovering Bias in Large Language Models (LLMs), Mehdi Bahrami, Ph.D., </a:t>
            </a:r>
            <a:r>
              <a:rPr lang="es-MX" dirty="0"/>
              <a:t>Fujitsu Research of America, Marzo 10, 2025, Sonoma State University, </a:t>
            </a:r>
            <a:r>
              <a:rPr lang="es-MX" dirty="0">
                <a:hlinkClick r:id="rId4"/>
              </a:rPr>
              <a:t>https://cs.sonoma.edu/sites/cs/files/2025-03/Discovering%20Bias%20in%20Large%20Language%20Models%20%28LLMs%29.pptx.pdf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6944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915461-5175-E2E8-73C7-356F7CC9A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697"/>
            <a:ext cx="9049407" cy="40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4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pc="-1" dirty="0">
                <a:solidFill>
                  <a:srgbClr val="FF0000"/>
                </a:solidFill>
                <a:latin typeface="Arial"/>
              </a:rPr>
              <a:t>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96193D-88C0-DFCE-51C3-05608F04C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8881"/>
            <a:ext cx="9143279" cy="46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7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Agenda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5658ECC-2312-E840-BD8C-9A799FC04452}"/>
              </a:ext>
            </a:extLst>
          </p:cNvPr>
          <p:cNvSpPr/>
          <p:nvPr/>
        </p:nvSpPr>
        <p:spPr>
          <a:xfrm>
            <a:off x="183823" y="902864"/>
            <a:ext cx="87763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IA y LLM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Problemática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Soluciones</a:t>
            </a: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Conclusiones</a:t>
            </a:r>
            <a:endParaRPr lang="en-US" sz="3200" dirty="0">
              <a:solidFill>
                <a:srgbClr val="FFC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78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CD441-C7DF-5A84-22F4-FA3CEA08C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>
            <a:extLst>
              <a:ext uri="{FF2B5EF4-FFF2-40B4-BE49-F238E27FC236}">
                <a16:creationId xmlns:a16="http://schemas.microsoft.com/office/drawing/2014/main" id="{F3220CBD-866B-B81C-7715-863B3F32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pc="-1" dirty="0">
                <a:solidFill>
                  <a:srgbClr val="FF0000"/>
                </a:solidFill>
                <a:latin typeface="Arial"/>
              </a:rPr>
              <a:t>LLM</a:t>
            </a:r>
            <a:endParaRPr lang="es-MX" sz="4400" b="0" strike="noStrike" spc="-1" dirty="0">
              <a:latin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1C48E4C-3ECC-9569-59FC-78659EA8C5DC}"/>
              </a:ext>
            </a:extLst>
          </p:cNvPr>
          <p:cNvSpPr txBox="1"/>
          <p:nvPr/>
        </p:nvSpPr>
        <p:spPr>
          <a:xfrm>
            <a:off x="523547" y="1290494"/>
            <a:ext cx="33508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My favourite colour is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2AF6826-3509-8158-D9F0-AFD20F23662D}"/>
              </a:ext>
            </a:extLst>
          </p:cNvPr>
          <p:cNvGraphicFramePr>
            <a:graphicFrameLocks noGrp="1"/>
          </p:cNvGraphicFramePr>
          <p:nvPr/>
        </p:nvGraphicFramePr>
        <p:xfrm>
          <a:off x="3510455" y="1082565"/>
          <a:ext cx="3350872" cy="20490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675436">
                  <a:extLst>
                    <a:ext uri="{9D8B030D-6E8A-4147-A177-3AD203B41FA5}">
                      <a16:colId xmlns:a16="http://schemas.microsoft.com/office/drawing/2014/main" val="222760551"/>
                    </a:ext>
                  </a:extLst>
                </a:gridCol>
                <a:gridCol w="1675436">
                  <a:extLst>
                    <a:ext uri="{9D8B030D-6E8A-4147-A177-3AD203B41FA5}">
                      <a16:colId xmlns:a16="http://schemas.microsoft.com/office/drawing/2014/main" val="3371895958"/>
                    </a:ext>
                  </a:extLst>
                </a:gridCol>
              </a:tblGrid>
              <a:tr h="512250"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green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9.7%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475603"/>
                  </a:ext>
                </a:extLst>
              </a:tr>
              <a:tr h="512250"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red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15%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9738136"/>
                  </a:ext>
                </a:extLst>
              </a:tr>
              <a:tr h="512250"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pink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11.6%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3373793"/>
                  </a:ext>
                </a:extLst>
              </a:tr>
              <a:tr h="512250"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puce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2.3%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2800517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6C7F4079-1947-AE45-E1E4-A3B1BC0CDFCA}"/>
              </a:ext>
            </a:extLst>
          </p:cNvPr>
          <p:cNvSpPr txBox="1"/>
          <p:nvPr/>
        </p:nvSpPr>
        <p:spPr>
          <a:xfrm>
            <a:off x="-720" y="4091126"/>
            <a:ext cx="9144000" cy="1900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AutoNum type="arabicPeriod"/>
            </a:pPr>
            <a:r>
              <a:rPr lang="es-MX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Agua pasa por mi casa cate de mi _</a:t>
            </a:r>
          </a:p>
          <a:p>
            <a:pPr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es-MX" sz="3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algún lugar de la _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F7DEE3-B2C6-0101-8E18-73BD553F390A}"/>
              </a:ext>
            </a:extLst>
          </p:cNvPr>
          <p:cNvSpPr txBox="1"/>
          <p:nvPr/>
        </p:nvSpPr>
        <p:spPr>
          <a:xfrm>
            <a:off x="-105102" y="3168134"/>
            <a:ext cx="9248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Large Language Models, Mike Tennant, 5 </a:t>
            </a:r>
            <a:r>
              <a:rPr lang="en-GB" dirty="0" err="1"/>
              <a:t>Octubre</a:t>
            </a:r>
            <a:r>
              <a:rPr lang="en-GB" dirty="0"/>
              <a:t> 2023, </a:t>
            </a:r>
            <a:r>
              <a:rPr lang="en-GB" dirty="0">
                <a:hlinkClick r:id="rId3"/>
              </a:rPr>
              <a:t>https://www.imperial.ac.uk/media/imperial-college/staff/education-development-unit/public/Generative-AI-on-the-MSc-Environmental-Technology-23_24.pptx</a:t>
            </a:r>
            <a:r>
              <a:rPr lang="en-GB" dirty="0"/>
              <a:t>  </a:t>
            </a:r>
          </a:p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CE6FE2-320F-B91D-158D-A747E5D5C8B9}"/>
              </a:ext>
            </a:extLst>
          </p:cNvPr>
          <p:cNvSpPr txBox="1"/>
          <p:nvPr/>
        </p:nvSpPr>
        <p:spPr>
          <a:xfrm>
            <a:off x="266044" y="6062965"/>
            <a:ext cx="7506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Curso</a:t>
            </a:r>
            <a:r>
              <a:rPr lang="en-GB" dirty="0"/>
              <a:t> NLP con la Industria, Iván, SNAIC 2020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9901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5471A5-DF24-4ED6-77C2-2F6A37642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24353"/>
            <a:ext cx="9075291" cy="33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6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Sesgo en 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5D71E2-3267-DD38-D58C-C4A1DB96E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1"/>
          <a:stretch>
            <a:fillRect/>
          </a:stretch>
        </p:blipFill>
        <p:spPr>
          <a:xfrm>
            <a:off x="0" y="989809"/>
            <a:ext cx="9144000" cy="41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84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Sesgo en 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2924DE-7648-A224-E48C-F0998BFB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1486"/>
            <a:ext cx="9143279" cy="5394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BBB231F-9CB9-F7C0-FEC5-F6BCFEEE4339}"/>
              </a:ext>
            </a:extLst>
          </p:cNvPr>
          <p:cNvSpPr txBox="1"/>
          <p:nvPr/>
        </p:nvSpPr>
        <p:spPr>
          <a:xfrm>
            <a:off x="-3" y="5472972"/>
            <a:ext cx="9128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Discovering Bias in Large Language Models (LLMs), Mehdi Bahrami, Ph.D., </a:t>
            </a:r>
            <a:r>
              <a:rPr lang="es-MX" dirty="0"/>
              <a:t>Fujitsu Research of America, Marzo 10, 2025, Sonoma State University, </a:t>
            </a:r>
            <a:r>
              <a:rPr lang="es-MX" dirty="0">
                <a:hlinkClick r:id="rId4"/>
              </a:rPr>
              <a:t>https://cs.sonoma.edu/sites/cs/files/2025-03/Discovering%20Bias%20in%20Large%20Language%20Models%20%28LLMs%29.pptx.pdf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61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Sesgo en 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5697DE-59FA-110E-A48D-B6BBCEDD0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472"/>
            <a:ext cx="7772400" cy="349269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8C57F2-7535-C8F1-E97E-938D186B2358}"/>
              </a:ext>
            </a:extLst>
          </p:cNvPr>
          <p:cNvSpPr txBox="1"/>
          <p:nvPr/>
        </p:nvSpPr>
        <p:spPr>
          <a:xfrm>
            <a:off x="15104" y="5336337"/>
            <a:ext cx="9128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Discovering Bias in Large Language Models (LLMs), Mehdi Bahrami, Ph.D., </a:t>
            </a:r>
            <a:r>
              <a:rPr lang="es-MX" dirty="0"/>
              <a:t>Fujitsu Research of America, Marzo 10, 2025, Sonoma State University, </a:t>
            </a:r>
            <a:r>
              <a:rPr lang="es-MX" dirty="0">
                <a:hlinkClick r:id="rId4"/>
              </a:rPr>
              <a:t>https://cs.sonoma.edu/sites/cs/files/2025-03/Discovering%20Bias%20in%20Large%20Language%20Models%20%28LLMs%29.pptx.pdf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2034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391C6-367B-C0DC-8030-D7C038878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>
            <a:extLst>
              <a:ext uri="{FF2B5EF4-FFF2-40B4-BE49-F238E27FC236}">
                <a16:creationId xmlns:a16="http://schemas.microsoft.com/office/drawing/2014/main" id="{79557E46-D50F-666C-4475-C55D3E48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Cambio de Significancia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2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45A6C856-E9CF-2CB5-6446-DB76D33A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06835"/>
            <a:ext cx="9158063" cy="304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0705EF7-CAD3-76C2-A908-82796FD726B7}"/>
              </a:ext>
            </a:extLst>
          </p:cNvPr>
          <p:cNvSpPr txBox="1"/>
          <p:nvPr/>
        </p:nvSpPr>
        <p:spPr>
          <a:xfrm>
            <a:off x="0" y="4750836"/>
            <a:ext cx="9248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Large Language Models, Mike Tennant, 5 </a:t>
            </a:r>
            <a:r>
              <a:rPr lang="en-GB" dirty="0" err="1"/>
              <a:t>Octubre</a:t>
            </a:r>
            <a:r>
              <a:rPr lang="en-GB" dirty="0"/>
              <a:t> 2023, </a:t>
            </a:r>
            <a:r>
              <a:rPr lang="en-GB" dirty="0">
                <a:hlinkClick r:id="rId4"/>
              </a:rPr>
              <a:t>https://www.imperial.ac.uk/media/imperial-college/staff/education-development-unit/public/Generative-AI-on-the-MSc-Environmental-Technology-23_24.pptx</a:t>
            </a:r>
            <a:r>
              <a:rPr lang="en-GB" dirty="0"/>
              <a:t> 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4981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Problemáticas LLM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92A146-1699-6BBB-96D4-F66271E4F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72" y="783000"/>
            <a:ext cx="4552424" cy="6075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C00F53-9E41-0678-A25C-1C4633960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425" y="677896"/>
            <a:ext cx="4292903" cy="60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4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Problemáticas 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A21CD5-3A9B-02F3-E913-6ECF2AA0F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3" y="599090"/>
            <a:ext cx="4708030" cy="62589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DCE9FC-15D4-1234-61FB-C2475F04D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075" y="599090"/>
            <a:ext cx="4263572" cy="617482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3B1AE-7904-CAAD-FF14-80BF028DE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60C23C6-5CDF-AD47-1BDD-43FAFB0FE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Agenda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586BEF4-4DA0-55B2-887F-72E5512619A4}"/>
              </a:ext>
            </a:extLst>
          </p:cNvPr>
          <p:cNvSpPr/>
          <p:nvPr/>
        </p:nvSpPr>
        <p:spPr>
          <a:xfrm>
            <a:off x="183823" y="902864"/>
            <a:ext cx="877635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IA y LLM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Problemática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Soluciones</a:t>
            </a:r>
            <a:endParaRPr lang="en-US" sz="48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Conclusiones</a:t>
            </a:r>
            <a:endParaRPr lang="en-US" sz="3200" dirty="0">
              <a:solidFill>
                <a:srgbClr val="FFC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30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Evaluación de 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95EB84-4937-A402-B3E8-307E860F4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000"/>
            <a:ext cx="9156465" cy="510145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6A495F0-054B-FB98-A6B0-C232339B01E8}"/>
              </a:ext>
            </a:extLst>
          </p:cNvPr>
          <p:cNvSpPr txBox="1"/>
          <p:nvPr/>
        </p:nvSpPr>
        <p:spPr>
          <a:xfrm>
            <a:off x="0" y="5751834"/>
            <a:ext cx="9143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dirty="0">
                <a:effectLst/>
                <a:latin typeface="Helvetica" pitchFamily="2" charset="0"/>
              </a:rPr>
              <a:t>Evaluating Large Language Models (LLM) and Ensuring Quality Applications, </a:t>
            </a:r>
            <a:r>
              <a:rPr lang="es-MX" dirty="0">
                <a:latin typeface="Helvetica" pitchFamily="2" charset="0"/>
              </a:rPr>
              <a:t>Galina Naydenova, </a:t>
            </a:r>
            <a:r>
              <a:rPr lang="es-MX" dirty="0">
                <a:latin typeface="Helvetica" pitchFamily="2" charset="0"/>
                <a:hlinkClick r:id="rId4"/>
              </a:rPr>
              <a:t>https://tokyotestfest.com/wp-content/uploads/2024/11/Evaluating-LLMs-v4.pptx.pdf</a:t>
            </a:r>
            <a:r>
              <a:rPr lang="es-MX" dirty="0">
                <a:latin typeface="Helvetica" pitchFamily="2" charset="0"/>
              </a:rPr>
              <a:t> </a:t>
            </a:r>
            <a:endParaRPr lang="es-MX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58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Inteligencia Artificial (IA)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B2DA24-8AB9-E618-30AE-1090E9E73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4" y="989582"/>
            <a:ext cx="6261608" cy="48788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9C381C-3253-8567-22E2-19B1FC562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70" y="843441"/>
            <a:ext cx="4067686" cy="50846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ADF2A42-7489-C51A-E545-9540EC556190}"/>
              </a:ext>
            </a:extLst>
          </p:cNvPr>
          <p:cNvSpPr txBox="1"/>
          <p:nvPr/>
        </p:nvSpPr>
        <p:spPr>
          <a:xfrm>
            <a:off x="333170" y="5988489"/>
            <a:ext cx="843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Decoding LLM Benchmarks: What The Tests Really Mean | by Jason T Clark | Craine Operators Blog | May, 2025 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| 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  <a:hlinkClick r:id="rId5"/>
              </a:rPr>
              <a:t>https://medium.com/craine-operators-blog/decoding-llm-benchmarks-what-the-tests-really-mean-5e74ca34f4e9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Problemas y Solución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29FBCC-D509-5360-79CB-2BE34F588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000"/>
            <a:ext cx="9144000" cy="49127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B4BA829-19EA-B4D0-25A8-DAEB4EFB6F93}"/>
              </a:ext>
            </a:extLst>
          </p:cNvPr>
          <p:cNvSpPr txBox="1"/>
          <p:nvPr/>
        </p:nvSpPr>
        <p:spPr>
          <a:xfrm>
            <a:off x="0" y="5751834"/>
            <a:ext cx="9143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dirty="0">
                <a:effectLst/>
                <a:latin typeface="Helvetica" pitchFamily="2" charset="0"/>
              </a:rPr>
              <a:t>Evaluating Large Language Models (LLM) and Ensuring Quality Applications, </a:t>
            </a:r>
            <a:r>
              <a:rPr lang="es-MX" dirty="0">
                <a:latin typeface="Helvetica" pitchFamily="2" charset="0"/>
              </a:rPr>
              <a:t>Galina Naydenova, </a:t>
            </a:r>
            <a:r>
              <a:rPr lang="es-MX" dirty="0">
                <a:latin typeface="Helvetica" pitchFamily="2" charset="0"/>
                <a:hlinkClick r:id="rId4"/>
              </a:rPr>
              <a:t>https://tokyotestfest.com/wp-content/uploads/2024/11/Evaluating-LLMs-v4.pptx.pdf</a:t>
            </a:r>
            <a:r>
              <a:rPr lang="es-MX" dirty="0">
                <a:latin typeface="Helvetica" pitchFamily="2" charset="0"/>
              </a:rPr>
              <a:t> </a:t>
            </a:r>
            <a:endParaRPr lang="es-MX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1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Evaluación de </a:t>
            </a:r>
            <a:r>
              <a:rPr lang="es-ES_tradnl" sz="4400" b="0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LLMs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CBE838-F377-E1E6-319D-77D2BC4D5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5"/>
          <a:stretch>
            <a:fillRect/>
          </a:stretch>
        </p:blipFill>
        <p:spPr>
          <a:xfrm>
            <a:off x="0" y="1156137"/>
            <a:ext cx="9101021" cy="37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05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“Examen”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244" name="Imagen 56"/>
          <p:cNvPicPr/>
          <p:nvPr/>
        </p:nvPicPr>
        <p:blipFill>
          <a:blip r:embed="rId3"/>
          <a:stretch/>
        </p:blipFill>
        <p:spPr>
          <a:xfrm>
            <a:off x="822960" y="613080"/>
            <a:ext cx="7112880" cy="6104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75107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Solución General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0BAD20-1062-593A-6AAC-970E62644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3638"/>
            <a:ext cx="9143279" cy="513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55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Comparativa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7CA5DF-8D3C-6B7D-76F0-D04D5E9E1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10380"/>
          <a:stretch>
            <a:fillRect/>
          </a:stretch>
        </p:blipFill>
        <p:spPr>
          <a:xfrm>
            <a:off x="15107" y="710804"/>
            <a:ext cx="9113786" cy="48553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7E3293-A1B5-90F1-12E4-0AA60D2E11E5}"/>
              </a:ext>
            </a:extLst>
          </p:cNvPr>
          <p:cNvSpPr txBox="1"/>
          <p:nvPr/>
        </p:nvSpPr>
        <p:spPr>
          <a:xfrm>
            <a:off x="-3" y="5493992"/>
            <a:ext cx="9128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Discovering Bias in Large Language Models (LLMs), Mehdi Bahrami, Ph.D., </a:t>
            </a:r>
            <a:r>
              <a:rPr lang="es-MX" dirty="0"/>
              <a:t>Fujitsu Research of America, Marzo 10, 2025, Sonoma State University, </a:t>
            </a:r>
            <a:r>
              <a:rPr lang="es-MX" dirty="0">
                <a:hlinkClick r:id="rId4"/>
              </a:rPr>
              <a:t>https://cs.sonoma.edu/sites/cs/files/2025-03/Discovering%20Bias%20in%20Large%20Language%20Models%20%28LLMs%29.pptx.pdf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0901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15F06-F9F9-0074-B8BF-4DD96305E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>
            <a:extLst>
              <a:ext uri="{FF2B5EF4-FFF2-40B4-BE49-F238E27FC236}">
                <a16:creationId xmlns:a16="http://schemas.microsoft.com/office/drawing/2014/main" id="{EADBF8DA-45C4-959A-03DC-3C029B2DC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Métricas Generales</a:t>
            </a:r>
            <a:endParaRPr lang="es-MX" sz="4400" b="0" strike="noStrike" spc="-1" dirty="0">
              <a:latin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304A6B-C5F6-E2B5-19B4-F81C4EE00B8D}"/>
              </a:ext>
            </a:extLst>
          </p:cNvPr>
          <p:cNvSpPr txBox="1"/>
          <p:nvPr/>
        </p:nvSpPr>
        <p:spPr>
          <a:xfrm>
            <a:off x="522898" y="5914476"/>
            <a:ext cx="7913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Torregrosa-García, B. (2020) Introducción a la Recuperación de la información, Universitat Oberta de Catalunya.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7E442F-5AE9-F8DE-9E6B-697E761D1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1" y="807548"/>
            <a:ext cx="8108957" cy="44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2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9EF3F-7349-FE99-052D-467666436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>
            <a:extLst>
              <a:ext uri="{FF2B5EF4-FFF2-40B4-BE49-F238E27FC236}">
                <a16:creationId xmlns:a16="http://schemas.microsoft.com/office/drawing/2014/main" id="{20580702-AC14-CFCE-D7FB-8DA5F73B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Métricas Generales</a:t>
            </a:r>
            <a:endParaRPr lang="es-MX" sz="4400" b="0" strike="noStrike" spc="-1" dirty="0">
              <a:latin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139162-6AF0-DD74-ECF9-A10E91DA3347}"/>
              </a:ext>
            </a:extLst>
          </p:cNvPr>
          <p:cNvSpPr txBox="1"/>
          <p:nvPr/>
        </p:nvSpPr>
        <p:spPr>
          <a:xfrm>
            <a:off x="522898" y="5914476"/>
            <a:ext cx="7913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Torregrosa-García, B. (2020) Introducción a la Recuperación de la información, Universitat Oberta de Catalunya.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E3DF49-4EEC-C950-D75A-B71E6B49D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" y="783000"/>
            <a:ext cx="8363858" cy="21771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6EB236-3E81-DCD3-291B-7D4C46324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8" y="3429000"/>
            <a:ext cx="1677167" cy="13910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30C16D-CC7B-8D50-C025-33D94A2AD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08" y="3429000"/>
            <a:ext cx="2558819" cy="581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8F8808E-E6B6-5407-08A2-395C4E7CD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08" y="4359479"/>
            <a:ext cx="2558819" cy="6030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32FD396-C1EF-30F6-C17C-9B523B51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14" y="3331660"/>
            <a:ext cx="1661326" cy="8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54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Benchmarks</a:t>
            </a: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 de </a:t>
            </a:r>
            <a:r>
              <a:rPr lang="es-ES_tradnl" sz="4400" b="0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LLMs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E33B07-78C5-9017-F3A9-4DCFAC370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/>
          <a:stretch>
            <a:fillRect/>
          </a:stretch>
        </p:blipFill>
        <p:spPr>
          <a:xfrm>
            <a:off x="-1" y="873967"/>
            <a:ext cx="9143280" cy="434182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F553E6-070F-3AB3-2839-A10B61DE0314}"/>
              </a:ext>
            </a:extLst>
          </p:cNvPr>
          <p:cNvSpPr txBox="1"/>
          <p:nvPr/>
        </p:nvSpPr>
        <p:spPr>
          <a:xfrm>
            <a:off x="0" y="5751834"/>
            <a:ext cx="9143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dirty="0">
                <a:effectLst/>
                <a:latin typeface="Helvetica" pitchFamily="2" charset="0"/>
              </a:rPr>
              <a:t>Evaluating Large Language Models (LLM) and Ensuring Quality Applications, </a:t>
            </a:r>
            <a:r>
              <a:rPr lang="es-MX" dirty="0">
                <a:latin typeface="Helvetica" pitchFamily="2" charset="0"/>
              </a:rPr>
              <a:t>Galina Naydenova, </a:t>
            </a:r>
            <a:r>
              <a:rPr lang="es-MX" dirty="0">
                <a:latin typeface="Helvetica" pitchFamily="2" charset="0"/>
                <a:hlinkClick r:id="rId4"/>
              </a:rPr>
              <a:t>https://tokyotestfest.com/wp-content/uploads/2024/11/Evaluating-LLMs-v4.pptx.pdf</a:t>
            </a:r>
            <a:r>
              <a:rPr lang="es-MX" dirty="0">
                <a:latin typeface="Helvetica" pitchFamily="2" charset="0"/>
              </a:rPr>
              <a:t> </a:t>
            </a:r>
            <a:endParaRPr lang="es-MX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27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Rendimiento de LLMS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94E452-3B3E-07EA-DD4E-D6F98B72F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0816"/>
            <a:ext cx="9143279" cy="483598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09E6AE6-055D-8F3A-AA7B-682E25DFC4AC}"/>
              </a:ext>
            </a:extLst>
          </p:cNvPr>
          <p:cNvSpPr txBox="1"/>
          <p:nvPr/>
        </p:nvSpPr>
        <p:spPr>
          <a:xfrm>
            <a:off x="1030014" y="6327227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LLM Performance Leaderboard, huggingface</a:t>
            </a:r>
          </a:p>
        </p:txBody>
      </p:sp>
    </p:spTree>
    <p:extLst>
      <p:ext uri="{BB962C8B-B14F-4D97-AF65-F5344CB8AC3E}">
        <p14:creationId xmlns:p14="http://schemas.microsoft.com/office/powerpoint/2010/main" val="2776850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Métricas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F06873-CA68-835C-D44F-E4F11035B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459"/>
            <a:ext cx="9132144" cy="50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1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Interacción Hombre Máquina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9DA5CB-1BA0-6C19-57B2-FAC621F6A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9" y="680830"/>
            <a:ext cx="7772400" cy="516001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F53FA92-9A4F-930D-441F-F4D53DF6B7E9}"/>
              </a:ext>
            </a:extLst>
          </p:cNvPr>
          <p:cNvSpPr txBox="1"/>
          <p:nvPr/>
        </p:nvSpPr>
        <p:spPr>
          <a:xfrm>
            <a:off x="448956" y="5934670"/>
            <a:ext cx="8245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Your AI ChatBot Has Political Opinions — And They’re Not What You Think | by Krzyś | Junio, 2025 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| 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  <a:hlinkClick r:id="rId4"/>
              </a:rPr>
              <a:t>https://generativeai.pub/your-ai-chatbot-has-political-opinions-and-theyre-not-what-you-think-8faf3e07bb4b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Métricas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992581-63E9-171C-AF61-A39CFD7DC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2868"/>
            <a:ext cx="9143279" cy="504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24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E5F48-A046-7F07-BA8B-0E463D00B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2BAA15E-0746-D43E-4981-AF55B157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>
                <a:solidFill>
                  <a:srgbClr val="FF0000"/>
                </a:solidFill>
              </a:rPr>
              <a:t>TruthfulQA</a:t>
            </a:r>
            <a:endParaRPr lang="es-ES_tradnl" dirty="0">
              <a:solidFill>
                <a:srgbClr val="FF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958C40-3D35-28A9-EB39-A29E7EA72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000"/>
            <a:ext cx="9143279" cy="560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65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46D37-3B97-04C2-FB93-48E46DB35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9F8A0BE-CB3F-C65A-1CD6-7FCC3C12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>
                <a:solidFill>
                  <a:srgbClr val="FF0000"/>
                </a:solidFill>
              </a:rPr>
              <a:t>FActScore</a:t>
            </a:r>
            <a:endParaRPr lang="es-ES_tradnl" dirty="0">
              <a:solidFill>
                <a:srgbClr val="FF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948BCD-F11D-01AB-6583-5810960F5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3000"/>
            <a:ext cx="9143279" cy="60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50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09A53-D64F-02BA-559B-2A0C066B6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6B57EEB-3CF7-0FE8-05EE-EF5234D10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FEVER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24570E-C185-FDFD-A4BF-C16C75729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8016"/>
            <a:ext cx="9143279" cy="42616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DD0E3C1-FD10-17DD-7C22-AA6648DB8A84}"/>
              </a:ext>
            </a:extLst>
          </p:cNvPr>
          <p:cNvSpPr txBox="1"/>
          <p:nvPr/>
        </p:nvSpPr>
        <p:spPr>
          <a:xfrm>
            <a:off x="420052" y="6205623"/>
            <a:ext cx="8303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Fact Extraction and VERification: </a:t>
            </a:r>
            <a:r>
              <a:rPr lang="es-MX" dirty="0">
                <a:hlinkClick r:id="rId4"/>
              </a:rPr>
              <a:t>https://paperswithcode.com/dataset/fever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407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E51EB-D58B-EA42-8B35-767D34780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765E797-3AEA-4CD2-DC97-D3807617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>
                <a:solidFill>
                  <a:srgbClr val="FF0000"/>
                </a:solidFill>
              </a:rPr>
              <a:t>SelfCheckGPT</a:t>
            </a:r>
            <a:endParaRPr lang="es-ES_tradnl" dirty="0">
              <a:solidFill>
                <a:srgbClr val="FF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3B6E44-E0FD-34A9-C7ED-CC9974F7E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327"/>
            <a:ext cx="9153442" cy="40895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010B891-2EA4-EBC4-6DEC-F86B1070F0EB}"/>
              </a:ext>
            </a:extLst>
          </p:cNvPr>
          <p:cNvSpPr txBox="1"/>
          <p:nvPr/>
        </p:nvSpPr>
        <p:spPr>
          <a:xfrm>
            <a:off x="767255" y="5894551"/>
            <a:ext cx="6516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SelfCheckGPT: </a:t>
            </a:r>
            <a:r>
              <a:rPr lang="es-MX" dirty="0">
                <a:hlinkClick r:id="rId4"/>
              </a:rPr>
              <a:t>https://github.com/potsawee/selfcheckgpt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2501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21F16-7779-B5A2-F071-AE40544B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C2F4877-C889-78BA-222D-36F76DA1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Agenda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930203-B37E-884D-638F-B59CE5B5F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3" t="18242" r="25990" b="18300"/>
          <a:stretch>
            <a:fillRect/>
          </a:stretch>
        </p:blipFill>
        <p:spPr>
          <a:xfrm>
            <a:off x="2932387" y="1707911"/>
            <a:ext cx="3668110" cy="28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33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F9050-24B2-50F1-8267-7020740A3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1841937-964D-DBED-5AC7-C999CA2A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Preguntas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0D5F2CA-BF2F-E566-4CF3-9C1A2819CE05}"/>
              </a:ext>
            </a:extLst>
          </p:cNvPr>
          <p:cNvSpPr/>
          <p:nvPr/>
        </p:nvSpPr>
        <p:spPr>
          <a:xfrm>
            <a:off x="183823" y="902864"/>
            <a:ext cx="87763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¿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Cómo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puedo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activar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el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100% de mi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cerebro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¿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Qué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remedios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naturales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curan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el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cáncer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sin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necesidad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tratamiento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médico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¿</a:t>
            </a:r>
            <a:r>
              <a:rPr lang="en-US" sz="3200" dirty="0" err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Cuántos</a:t>
            </a:r>
            <a:r>
              <a:rPr lang="en-US" sz="3200" dirty="0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soles hay </a:t>
            </a:r>
            <a:r>
              <a:rPr lang="en-US" sz="3200" dirty="0" err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nuestro</a:t>
            </a:r>
            <a:r>
              <a:rPr lang="en-US" sz="3200" dirty="0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sistema</a:t>
            </a:r>
            <a:r>
              <a:rPr lang="en-US" sz="3200" dirty="0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solar?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¿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Qué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planeta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es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el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más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caliente del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sistema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solar, Júpiter o Mercurio?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¿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Cuántos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núcleos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tiene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una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célula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humana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típica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3617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E36B5-EFF9-33C5-775D-00C07BD22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>
            <a:extLst>
              <a:ext uri="{FF2B5EF4-FFF2-40B4-BE49-F238E27FC236}">
                <a16:creationId xmlns:a16="http://schemas.microsoft.com/office/drawing/2014/main" id="{ED2629E1-DE0B-116D-A302-CF0E383D8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Ejemplos de P&amp;R</a:t>
            </a:r>
            <a:endParaRPr lang="es-MX" sz="4400" b="0" strike="noStrike" spc="-1" dirty="0">
              <a:latin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EB9839-F17F-8FBE-D425-A5323D4C04D1}"/>
              </a:ext>
            </a:extLst>
          </p:cNvPr>
          <p:cNvSpPr txBox="1"/>
          <p:nvPr/>
        </p:nvSpPr>
        <p:spPr>
          <a:xfrm>
            <a:off x="0" y="5751834"/>
            <a:ext cx="9143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dirty="0">
                <a:effectLst/>
                <a:latin typeface="Helvetica" pitchFamily="2" charset="0"/>
              </a:rPr>
              <a:t>Evaluating Large Language Models (LLM) and Ensuring Quality Applications, </a:t>
            </a:r>
            <a:r>
              <a:rPr lang="es-MX" dirty="0">
                <a:latin typeface="Helvetica" pitchFamily="2" charset="0"/>
              </a:rPr>
              <a:t>Galina Naydenova, </a:t>
            </a:r>
            <a:r>
              <a:rPr lang="es-MX" dirty="0">
                <a:latin typeface="Helvetica" pitchFamily="2" charset="0"/>
                <a:hlinkClick r:id="rId3"/>
              </a:rPr>
              <a:t>https://tokyotestfest.com/wp-content/uploads/2024/11/Evaluating-LLMs-v4.pptx.pdf</a:t>
            </a:r>
            <a:r>
              <a:rPr lang="es-MX" dirty="0">
                <a:latin typeface="Helvetica" pitchFamily="2" charset="0"/>
              </a:rPr>
              <a:t> </a:t>
            </a:r>
            <a:endParaRPr lang="es-MX" dirty="0">
              <a:effectLst/>
              <a:latin typeface="Helvetica" pitchFamily="2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1650AF-2495-EB97-8423-7DC9E2FF6FDA}"/>
              </a:ext>
            </a:extLst>
          </p:cNvPr>
          <p:cNvSpPr txBox="1">
            <a:spLocks/>
          </p:cNvSpPr>
          <p:nvPr/>
        </p:nvSpPr>
        <p:spPr>
          <a:xfrm>
            <a:off x="-1" y="1177159"/>
            <a:ext cx="9143279" cy="440428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Socratic questioning</a:t>
            </a:r>
          </a:p>
          <a:p>
            <a:r>
              <a:rPr lang="en-GB">
                <a:hlinkClick r:id="rId4"/>
              </a:rPr>
              <a:t>https://chat.openai.com/share/89dd6a17-f6e0-4c50-afdf-b1efd6eb361b</a:t>
            </a:r>
            <a:endParaRPr lang="en-GB"/>
          </a:p>
          <a:p>
            <a:pPr lvl="1"/>
            <a:r>
              <a:rPr lang="en-GB"/>
              <a:t># Star Trek: TNG</a:t>
            </a:r>
          </a:p>
          <a:p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assessing knowledge comprehension # see correct prompt in the notes</a:t>
            </a:r>
          </a:p>
          <a:p>
            <a:r>
              <a:rPr lang="en-GB">
                <a:hlinkClick r:id="rId5"/>
              </a:rPr>
              <a:t>https://chat.openai.com/share/84ccdd27-5f96-43e3-a596-7989f27487d7</a:t>
            </a:r>
            <a:endParaRPr lang="en-GB"/>
          </a:p>
          <a:p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or dialogue:</a:t>
            </a:r>
          </a:p>
          <a:p>
            <a:r>
              <a:rPr lang="en-GB">
                <a:hlinkClick r:id="rId6"/>
              </a:rPr>
              <a:t>https://chat.openai.com/share/b231b3e0-fd8e-4aa3-ac84-a5d427deffaf</a:t>
            </a: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endParaRPr lang="en-GB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410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AD535-058C-58B1-AE72-69527B5E4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F4222E9-D783-4AC3-15EE-631146B9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Q</a:t>
            </a:r>
            <a:r>
              <a:rPr lang="es-ES_tradnl" baseline="300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F1F249-71DF-5DE3-C827-81BCC18DF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6237"/>
            <a:ext cx="9143279" cy="56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661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3A19D-2D9A-67A1-F526-0D7E0751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BE1D8AE-4DFA-BA7E-993A-A9618BE5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GSM8K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67D09D-DD88-35E3-0E5B-617AF4EBF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000"/>
            <a:ext cx="9143279" cy="56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8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Uso de la IA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CBD50E-4440-7AF7-F35D-040F64FEF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69" y="783000"/>
            <a:ext cx="6056586" cy="605658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AA9B2-4AD3-3B21-356E-98B74231B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0CE7CF0-2CC1-A453-D794-0E0A7EA3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BIG-</a:t>
            </a:r>
            <a:r>
              <a:rPr lang="es-ES_tradnl" dirty="0" err="1">
                <a:solidFill>
                  <a:srgbClr val="FF0000"/>
                </a:solidFill>
              </a:rPr>
              <a:t>bench</a:t>
            </a:r>
            <a:endParaRPr lang="es-ES_tradnl" dirty="0">
              <a:solidFill>
                <a:srgbClr val="FF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C0D9E8-DF5B-53A4-7740-197B04242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3000"/>
            <a:ext cx="9143279" cy="56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23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Optimización RAG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00852F-5271-C479-F21E-88D86B16F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7780"/>
            <a:ext cx="9057059" cy="25071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7DCD02-8FF8-6C59-4F4C-905D5910CFA5}"/>
              </a:ext>
            </a:extLst>
          </p:cNvPr>
          <p:cNvSpPr txBox="1"/>
          <p:nvPr/>
        </p:nvSpPr>
        <p:spPr>
          <a:xfrm>
            <a:off x="0" y="5751834"/>
            <a:ext cx="9143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dirty="0">
                <a:effectLst/>
                <a:latin typeface="Helvetica" pitchFamily="2" charset="0"/>
              </a:rPr>
              <a:t>Evaluating Large Language Models (LLM) and Ensuring Quality Applications, </a:t>
            </a:r>
            <a:r>
              <a:rPr lang="es-MX" dirty="0">
                <a:latin typeface="Helvetica" pitchFamily="2" charset="0"/>
              </a:rPr>
              <a:t>Galina Naydenova, </a:t>
            </a:r>
            <a:r>
              <a:rPr lang="es-MX" dirty="0">
                <a:latin typeface="Helvetica" pitchFamily="2" charset="0"/>
                <a:hlinkClick r:id="rId4"/>
              </a:rPr>
              <a:t>https://tokyotestfest.com/wp-content/uploads/2024/11/Evaluating-LLMs-v4.pptx.pdf</a:t>
            </a:r>
            <a:r>
              <a:rPr lang="es-MX" dirty="0">
                <a:latin typeface="Helvetica" pitchFamily="2" charset="0"/>
              </a:rPr>
              <a:t> </a:t>
            </a:r>
            <a:endParaRPr lang="es-MX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23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03A96-50E7-9DA8-82A0-B5D845125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>
            <a:extLst>
              <a:ext uri="{FF2B5EF4-FFF2-40B4-BE49-F238E27FC236}">
                <a16:creationId xmlns:a16="http://schemas.microsoft.com/office/drawing/2014/main" id="{44023304-36C0-0FA7-4EDA-C942E7C2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Trabajo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8F00A08D-0CF6-15D1-FB9A-D8FC663DB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6" y="821226"/>
            <a:ext cx="3299846" cy="2474885"/>
          </a:xfrm>
          <a:prstGeom prst="rect">
            <a:avLst/>
          </a:prstGeom>
        </p:spPr>
      </p:pic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7E88918-0EB0-62E6-6B07-58007A529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17" y="750212"/>
            <a:ext cx="3943851" cy="228338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435FCA8-74B0-7CD8-AF7B-FBE1D4CF4216}"/>
              </a:ext>
            </a:extLst>
          </p:cNvPr>
          <p:cNvSpPr txBox="1"/>
          <p:nvPr/>
        </p:nvSpPr>
        <p:spPr>
          <a:xfrm>
            <a:off x="0" y="5934670"/>
            <a:ext cx="9143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Jonathan Zavala Díaz, Tesis Doctoral en Desarrollo: “Procesamiento de Lenguaje Natural para Búsquedas en Lago de Datos Médicas”, Instituto Tecnológico de Morelia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80E5C28-3D7A-38E5-4CBE-AF2AA4572BEF}"/>
              </a:ext>
            </a:extLst>
          </p:cNvPr>
          <p:cNvGrpSpPr/>
          <p:nvPr/>
        </p:nvGrpSpPr>
        <p:grpSpPr>
          <a:xfrm>
            <a:off x="1" y="3145214"/>
            <a:ext cx="8818178" cy="2569112"/>
            <a:chOff x="0" y="0"/>
            <a:chExt cx="6818186" cy="1311484"/>
          </a:xfrm>
        </p:grpSpPr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1FEE0C4E-C1F9-5E3B-5BA7-0CC35FB71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86247"/>
              <a:ext cx="2551430" cy="7658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MX" sz="1200" dirty="0">
                  <a:solidFill>
                    <a:srgbClr val="29374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Mujer de 23 años que refiere dolor de garganta, fiebre y fatiga. El examen clínico sugiere una faringitis bacteriana debido a la inflamación de los ganglios linfáticos y a la presencia de manchas blancas en la garganta.</a:t>
              </a:r>
              <a:endParaRPr lang="es-MX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ángulo: esquinas redondeadas 5">
              <a:extLst>
                <a:ext uri="{FF2B5EF4-FFF2-40B4-BE49-F238E27FC236}">
                  <a16:creationId xmlns:a16="http://schemas.microsoft.com/office/drawing/2014/main" id="{0579FA29-958A-5700-407B-5E4C0B9C5FC7}"/>
                </a:ext>
              </a:extLst>
            </p:cNvPr>
            <p:cNvSpPr/>
            <p:nvPr/>
          </p:nvSpPr>
          <p:spPr>
            <a:xfrm>
              <a:off x="2679589" y="435973"/>
              <a:ext cx="932617" cy="46912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MX" sz="1200" b="1">
                  <a:ea typeface="Calibri" panose="020F0502020204030204" pitchFamily="34" charset="0"/>
                  <a:cs typeface="Times New Roman" panose="02020603050405020304" pitchFamily="18" charset="0"/>
                </a:rPr>
                <a:t>PLN</a:t>
              </a:r>
              <a:endParaRPr lang="es-MX" sz="825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9202267F-0639-6D64-BBBA-D8800B441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7113" y="286247"/>
              <a:ext cx="2551430" cy="7658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s-MX" sz="1200" dirty="0">
                  <a:solidFill>
                    <a:srgbClr val="293745"/>
                  </a:solidFill>
                  <a:highlight>
                    <a:srgbClr val="00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Mujer</a:t>
              </a:r>
              <a:r>
                <a:rPr lang="es-MX" sz="1200" dirty="0">
                  <a:solidFill>
                    <a:srgbClr val="29374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 </a:t>
              </a:r>
              <a:r>
                <a:rPr lang="es-MX" sz="1200" dirty="0">
                  <a:solidFill>
                    <a:srgbClr val="293745"/>
                  </a:solidFill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23 años</a:t>
              </a:r>
              <a:r>
                <a:rPr lang="es-MX" sz="1200" dirty="0">
                  <a:solidFill>
                    <a:srgbClr val="29374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que refiere </a:t>
              </a:r>
              <a:r>
                <a:rPr lang="es-MX" sz="1200" dirty="0">
                  <a:solidFill>
                    <a:srgbClr val="293745"/>
                  </a:solidFill>
                  <a:highlight>
                    <a:srgbClr val="00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dolor de garganta</a:t>
              </a:r>
              <a:r>
                <a:rPr lang="es-MX" sz="1200" dirty="0">
                  <a:solidFill>
                    <a:srgbClr val="29374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s-MX" sz="1200" dirty="0">
                  <a:solidFill>
                    <a:srgbClr val="293745"/>
                  </a:solidFill>
                  <a:highlight>
                    <a:srgbClr val="00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fiebre</a:t>
              </a:r>
              <a:r>
                <a:rPr lang="es-MX" sz="1200" dirty="0">
                  <a:solidFill>
                    <a:srgbClr val="29374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y </a:t>
              </a:r>
              <a:r>
                <a:rPr lang="es-MX" sz="1200" dirty="0">
                  <a:solidFill>
                    <a:srgbClr val="293745"/>
                  </a:solidFill>
                  <a:highlight>
                    <a:srgbClr val="00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fatiga</a:t>
              </a:r>
              <a:r>
                <a:rPr lang="es-MX" sz="1200" dirty="0">
                  <a:solidFill>
                    <a:srgbClr val="29374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El examen clínico sugiere una </a:t>
              </a:r>
              <a:r>
                <a:rPr lang="es-MX" sz="1200" dirty="0">
                  <a:solidFill>
                    <a:srgbClr val="293745"/>
                  </a:solidFill>
                  <a:highlight>
                    <a:srgbClr val="FF00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faringitis bacteriana</a:t>
              </a:r>
              <a:r>
                <a:rPr lang="es-MX" sz="1200" dirty="0">
                  <a:solidFill>
                    <a:srgbClr val="29374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debido a la </a:t>
              </a:r>
              <a:r>
                <a:rPr lang="es-MX" sz="1200" dirty="0">
                  <a:solidFill>
                    <a:srgbClr val="293745"/>
                  </a:solidFill>
                  <a:highlight>
                    <a:srgbClr val="0000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inflamación de los ganglios linfáticos</a:t>
              </a:r>
              <a:r>
                <a:rPr lang="es-MX" sz="1200" dirty="0">
                  <a:solidFill>
                    <a:srgbClr val="29374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y a la presencia de </a:t>
              </a:r>
              <a:r>
                <a:rPr lang="es-MX" sz="1200" dirty="0">
                  <a:solidFill>
                    <a:srgbClr val="293745"/>
                  </a:solidFill>
                  <a:highlight>
                    <a:srgbClr val="0000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manchas blancas en la garganta</a:t>
              </a:r>
              <a:r>
                <a:rPr lang="es-MX" sz="1200" dirty="0">
                  <a:solidFill>
                    <a:srgbClr val="29374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s-MX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uadro de texto 2">
              <a:extLst>
                <a:ext uri="{FF2B5EF4-FFF2-40B4-BE49-F238E27FC236}">
                  <a16:creationId xmlns:a16="http://schemas.microsoft.com/office/drawing/2014/main" id="{4D409343-89DE-9DFA-E17A-A5F748081B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0866" y="0"/>
              <a:ext cx="651510" cy="24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MX" sz="105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Sexo</a:t>
              </a:r>
              <a:endParaRPr lang="es-MX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C37660EA-5BD0-A499-A261-24B445E3D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3947" y="31805"/>
              <a:ext cx="652007" cy="246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MX" sz="105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Edad</a:t>
              </a:r>
              <a:endParaRPr lang="es-MX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F209B47-46C4-3E77-CDC0-63B2D9A0D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2403" y="79513"/>
              <a:ext cx="652007" cy="246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MX" sz="105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Síntomas</a:t>
              </a:r>
              <a:endParaRPr lang="es-MX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2F6EB743-928D-B692-F305-1E0A9C163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1504" y="347537"/>
              <a:ext cx="786682" cy="246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MX" sz="105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Diagnostico</a:t>
              </a:r>
              <a:endParaRPr lang="es-MX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uadro de texto 2">
              <a:extLst>
                <a:ext uri="{FF2B5EF4-FFF2-40B4-BE49-F238E27FC236}">
                  <a16:creationId xmlns:a16="http://schemas.microsoft.com/office/drawing/2014/main" id="{C81FA2A4-F49C-BDFA-2A89-2FE5C27196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1190" y="1064994"/>
              <a:ext cx="922352" cy="246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s-MX" sz="105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Observaciones</a:t>
              </a:r>
              <a:endParaRPr lang="es-MX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Conector: curvado 12">
              <a:extLst>
                <a:ext uri="{FF2B5EF4-FFF2-40B4-BE49-F238E27FC236}">
                  <a16:creationId xmlns:a16="http://schemas.microsoft.com/office/drawing/2014/main" id="{D565B164-CBEC-B8A5-BE6A-6EFE6C0CFDAF}"/>
                </a:ext>
              </a:extLst>
            </p:cNvPr>
            <p:cNvCxnSpPr/>
            <p:nvPr/>
          </p:nvCxnSpPr>
          <p:spPr>
            <a:xfrm>
              <a:off x="3737113" y="151075"/>
              <a:ext cx="135172" cy="238539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: curvado 13">
              <a:extLst>
                <a:ext uri="{FF2B5EF4-FFF2-40B4-BE49-F238E27FC236}">
                  <a16:creationId xmlns:a16="http://schemas.microsoft.com/office/drawing/2014/main" id="{80CC3AA0-3D3A-C170-F935-51420EF56EE7}"/>
                </a:ext>
              </a:extLst>
            </p:cNvPr>
            <p:cNvCxnSpPr/>
            <p:nvPr/>
          </p:nvCxnSpPr>
          <p:spPr>
            <a:xfrm flipH="1">
              <a:off x="4546489" y="214685"/>
              <a:ext cx="55659" cy="151075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: curvado 14">
              <a:extLst>
                <a:ext uri="{FF2B5EF4-FFF2-40B4-BE49-F238E27FC236}">
                  <a16:creationId xmlns:a16="http://schemas.microsoft.com/office/drawing/2014/main" id="{5C2D22DF-9499-911D-133C-49F167D311BC}"/>
                </a:ext>
              </a:extLst>
            </p:cNvPr>
            <p:cNvCxnSpPr/>
            <p:nvPr/>
          </p:nvCxnSpPr>
          <p:spPr>
            <a:xfrm flipH="1">
              <a:off x="5651720" y="246491"/>
              <a:ext cx="351736" cy="103477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: curvado 15">
              <a:extLst>
                <a:ext uri="{FF2B5EF4-FFF2-40B4-BE49-F238E27FC236}">
                  <a16:creationId xmlns:a16="http://schemas.microsoft.com/office/drawing/2014/main" id="{2F543FE1-3418-ED86-33DF-EEA920DA1298}"/>
                </a:ext>
              </a:extLst>
            </p:cNvPr>
            <p:cNvCxnSpPr/>
            <p:nvPr/>
          </p:nvCxnSpPr>
          <p:spPr>
            <a:xfrm flipH="1">
              <a:off x="5526157" y="459112"/>
              <a:ext cx="1065474" cy="182880"/>
            </a:xfrm>
            <a:prstGeom prst="curvedConnector3">
              <a:avLst>
                <a:gd name="adj1" fmla="val 4251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: curvado 16">
              <a:extLst>
                <a:ext uri="{FF2B5EF4-FFF2-40B4-BE49-F238E27FC236}">
                  <a16:creationId xmlns:a16="http://schemas.microsoft.com/office/drawing/2014/main" id="{7888AEF7-89CD-3C44-DC12-8B76379CD804}"/>
                </a:ext>
              </a:extLst>
            </p:cNvPr>
            <p:cNvCxnSpPr/>
            <p:nvPr/>
          </p:nvCxnSpPr>
          <p:spPr>
            <a:xfrm flipH="1" flipV="1">
              <a:off x="5061005" y="881006"/>
              <a:ext cx="151075" cy="262393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762CDA86-1C8C-A21C-5222-A1D8EA977A9A}"/>
                </a:ext>
              </a:extLst>
            </p:cNvPr>
            <p:cNvCxnSpPr/>
            <p:nvPr/>
          </p:nvCxnSpPr>
          <p:spPr>
            <a:xfrm>
              <a:off x="2536466" y="665823"/>
              <a:ext cx="142875" cy="76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CBD66DE1-934E-4A2C-18B9-1A9256EA02F6}"/>
                </a:ext>
              </a:extLst>
            </p:cNvPr>
            <p:cNvCxnSpPr/>
            <p:nvPr/>
          </p:nvCxnSpPr>
          <p:spPr>
            <a:xfrm>
              <a:off x="3617843" y="661201"/>
              <a:ext cx="142875" cy="76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854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04604-BF7B-1825-87C9-C7E35C1F9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EF73D4E-D99C-A689-55C8-DA8C8C328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>
                <a:solidFill>
                  <a:srgbClr val="FF0000"/>
                </a:solidFill>
              </a:rPr>
              <a:t>Agenda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B21FB9A-BF27-9BF2-0ABD-4D267F03FAD8}"/>
              </a:ext>
            </a:extLst>
          </p:cNvPr>
          <p:cNvSpPr/>
          <p:nvPr/>
        </p:nvSpPr>
        <p:spPr>
          <a:xfrm>
            <a:off x="183823" y="902864"/>
            <a:ext cx="87763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IA y LLM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Problemática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Soluciones</a:t>
            </a: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Conclusiones</a:t>
            </a:r>
            <a:endParaRPr lang="en-US" sz="4800" dirty="0">
              <a:solidFill>
                <a:srgbClr val="FFC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253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6C3F-C6DA-97F4-55A1-CE2685679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E3D67BA-BF92-D3F3-2C59-C3B2490C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>
                <a:solidFill>
                  <a:srgbClr val="FF0000"/>
                </a:solidFill>
              </a:rPr>
              <a:t>Tips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5A57BF5-0F1B-8690-B998-CD4958B66CBB}"/>
              </a:ext>
            </a:extLst>
          </p:cNvPr>
          <p:cNvSpPr/>
          <p:nvPr/>
        </p:nvSpPr>
        <p:spPr>
          <a:xfrm>
            <a:off x="183823" y="902864"/>
            <a:ext cx="87763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Corroboración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fuentes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confiables</a:t>
            </a:r>
            <a:endParaRPr lang="en-US" sz="3200" dirty="0">
              <a:solidFill>
                <a:srgbClr val="00B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Verifica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información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fuentes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externas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artículos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académicos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, sitios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oficiales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libros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medios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comunicación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confiables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Si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el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LLM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menciona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un </a:t>
            </a:r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hecho</a:t>
            </a:r>
            <a:r>
              <a:rPr lang="en-US" sz="3200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específico</a:t>
            </a:r>
            <a:r>
              <a:rPr lang="en-US" sz="3200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fecha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número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cita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intenta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buscarlo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153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54B3E-3F77-6277-5EF5-76F5970B2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4BB6A37-299C-EAF6-CB93-8856CBE8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>
                <a:solidFill>
                  <a:srgbClr val="FF0000"/>
                </a:solidFill>
              </a:rPr>
              <a:t>Tips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AE47065-FD48-F3EF-6AC5-76F6E962A1AF}"/>
              </a:ext>
            </a:extLst>
          </p:cNvPr>
          <p:cNvSpPr/>
          <p:nvPr/>
        </p:nvSpPr>
        <p:spPr>
          <a:xfrm>
            <a:off x="183823" y="902864"/>
            <a:ext cx="877635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Solicita</a:t>
            </a:r>
            <a:r>
              <a:rPr lang="en-US" sz="3200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fuentes</a:t>
            </a:r>
            <a:endParaRPr lang="en-US" sz="3200" dirty="0">
              <a:solidFill>
                <a:srgbClr val="0070C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Pregunta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¿</a:t>
            </a: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Cuál</a:t>
            </a: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es la </a:t>
            </a: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fuente</a:t>
            </a: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esa</a:t>
            </a: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información</a:t>
            </a: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Algunos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LLMs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pueden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dar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referencias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pero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no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siempre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son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reales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Verifica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las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fuentes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existen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dicen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lo que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el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modelo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afirma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90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A6690-4857-6B00-69C2-F84B76021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98FE862-B2B3-D8E2-90B7-7E80BB17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>
                <a:solidFill>
                  <a:srgbClr val="FF0000"/>
                </a:solidFill>
              </a:rPr>
              <a:t>Tips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9F0645E-709D-2B7D-06AA-B688FA329620}"/>
              </a:ext>
            </a:extLst>
          </p:cNvPr>
          <p:cNvSpPr/>
          <p:nvPr/>
        </p:nvSpPr>
        <p:spPr>
          <a:xfrm>
            <a:off x="183823" y="902864"/>
            <a:ext cx="87763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Duda ante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respuestas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muy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seguras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sin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evidencia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Si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el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modelo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responde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mucha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confianza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pero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no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puede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explicar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cómo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llegó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esa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conclusión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sé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escéptico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Por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ejemplo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"Este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dato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es del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estudio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publicado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2021",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pero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ese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estudio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no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existe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11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5DCCE-C528-7199-E8AA-53AF38BA2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1E3EEA3-4D9B-1AF4-2825-3A011C72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>
                <a:solidFill>
                  <a:srgbClr val="FF0000"/>
                </a:solidFill>
              </a:rPr>
              <a:t>Tips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7D800A-A4D8-58A2-E018-124F7DACE1A0}"/>
              </a:ext>
            </a:extLst>
          </p:cNvPr>
          <p:cNvSpPr/>
          <p:nvPr/>
        </p:nvSpPr>
        <p:spPr>
          <a:xfrm>
            <a:off x="183823" y="902864"/>
            <a:ext cx="87763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Haz </a:t>
            </a:r>
            <a:r>
              <a:rPr lang="en-US" sz="3200" dirty="0" err="1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preguntas</a:t>
            </a:r>
            <a:r>
              <a:rPr lang="en-US" sz="32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desde</a:t>
            </a:r>
            <a:r>
              <a:rPr lang="en-US" sz="32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diferentes</a:t>
            </a:r>
            <a:r>
              <a:rPr lang="en-US" sz="32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ángulos</a:t>
            </a:r>
            <a:endParaRPr lang="en-US" sz="3200" dirty="0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Reformula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o cambia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el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contexto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para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ver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si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respuesta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cambia de forma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inconsistente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Si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responde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manera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contradictoria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, es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una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señal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de que no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está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basada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hechos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sólidos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22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B27B-E0E3-8857-A1AE-ED589C04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5EB02DF-8C35-9009-DB83-DF969A4C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>
                <a:solidFill>
                  <a:srgbClr val="FF0000"/>
                </a:solidFill>
              </a:rPr>
              <a:t>Tips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2A8544D-B585-780D-8514-31BAEEAEC09C}"/>
              </a:ext>
            </a:extLst>
          </p:cNvPr>
          <p:cNvSpPr/>
          <p:nvPr/>
        </p:nvSpPr>
        <p:spPr>
          <a:xfrm>
            <a:off x="183823" y="902864"/>
            <a:ext cx="877635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Comprueba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consistencia</a:t>
            </a:r>
            <a:r>
              <a:rPr lang="en-US" sz="3200" dirty="0">
                <a:solidFill>
                  <a:srgbClr val="00B0F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interna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¿La </a:t>
            </a: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respuesta</a:t>
            </a: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tiene</a:t>
            </a: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sentido</a:t>
            </a: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lógico</a:t>
            </a:r>
            <a:r>
              <a:rPr lang="en-US" sz="3200" dirty="0">
                <a:solidFill>
                  <a:srgbClr val="FFC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C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¿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Contradice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hechos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conocidos</a:t>
            </a:r>
            <a:r>
              <a:rPr lang="en-US" sz="3200" dirty="0">
                <a:solidFill>
                  <a:srgbClr val="00B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B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veces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el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modelo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mezcla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conceptos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mal.</a:t>
            </a:r>
          </a:p>
        </p:txBody>
      </p:sp>
    </p:spTree>
    <p:extLst>
      <p:ext uri="{BB962C8B-B14F-4D97-AF65-F5344CB8AC3E}">
        <p14:creationId xmlns:p14="http://schemas.microsoft.com/office/powerpoint/2010/main" val="3951869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EE256-6E35-6397-338B-F67E1C254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00E992E-2AC8-7D3A-9118-E0C93FA9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>
                <a:solidFill>
                  <a:srgbClr val="FF0000"/>
                </a:solidFill>
              </a:rPr>
              <a:t>Tips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5CE9D08-BF9B-D11C-563C-5BC9EA5E5A10}"/>
              </a:ext>
            </a:extLst>
          </p:cNvPr>
          <p:cNvSpPr/>
          <p:nvPr/>
        </p:nvSpPr>
        <p:spPr>
          <a:xfrm>
            <a:off x="183823" y="902864"/>
            <a:ext cx="877635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Reconocer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los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límites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del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modelo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Un LLM no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tiene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acceso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tiempo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real al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mundo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(a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menos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que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esté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conectado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a la web).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Está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entrenado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hasta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cierta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fecha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y no sabe lo que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ocurrió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después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de ese punto.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3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20117-D00E-75A4-91CF-8465A86B0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>
            <a:extLst>
              <a:ext uri="{FF2B5EF4-FFF2-40B4-BE49-F238E27FC236}">
                <a16:creationId xmlns:a16="http://schemas.microsoft.com/office/drawing/2014/main" id="{1253C43F-1CE1-370B-B250-1AA5159B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Uso de la IA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BA7A91-AA2A-EC60-E7B2-2E866FC00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3" y="783000"/>
            <a:ext cx="7772400" cy="511683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DD85D54-6D35-FA76-4FCE-BDF76D911651}"/>
              </a:ext>
            </a:extLst>
          </p:cNvPr>
          <p:cNvSpPr txBox="1"/>
          <p:nvPr/>
        </p:nvSpPr>
        <p:spPr>
          <a:xfrm>
            <a:off x="448956" y="5934670"/>
            <a:ext cx="8245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Your AI ChatBot Has Political Opinions — And They’re Not What You Think | by Krzyś | Junio, 2025 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| 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  <a:hlinkClick r:id="rId4"/>
              </a:rPr>
              <a:t>https://generativeai.pub/your-ai-chatbot-has-political-opinions-and-theyre-not-what-you-think-8faf3e07bb4b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181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>
                <a:solidFill>
                  <a:srgbClr val="FF0000"/>
                </a:solidFill>
                <a:latin typeface="Montserrat"/>
                <a:ea typeface="DejaVu Sans"/>
              </a:rPr>
              <a:t>¿Preguntas?</a:t>
            </a:r>
            <a:endParaRPr lang="es-MX" sz="4400" b="0" strike="noStrike" spc="-1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2663639" y="654120"/>
            <a:ext cx="6478920" cy="290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es-ES_tradnl" sz="3600" b="0" strike="noStrike" spc="-1" dirty="0">
                <a:solidFill>
                  <a:srgbClr val="000000"/>
                </a:solidFill>
                <a:latin typeface="Montserrat"/>
                <a:ea typeface="DejaVu Sans"/>
              </a:rPr>
              <a:t>¡Muchas Gracias!</a:t>
            </a:r>
            <a:endParaRPr lang="es-MX" sz="3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es-MX" sz="3600" b="0" strike="noStrike" spc="-1" dirty="0">
              <a:latin typeface="Arial"/>
            </a:endParaRP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es-ES_tradnl" sz="3600" b="0" u="sng" strike="noStrike" spc="-1" dirty="0">
                <a:solidFill>
                  <a:srgbClr val="0000FF"/>
                </a:solidFill>
                <a:uFillTx/>
                <a:latin typeface="Montserrat"/>
                <a:ea typeface="DejaVu Sans"/>
                <a:hlinkClick r:id="rId3"/>
              </a:rPr>
              <a:t>juan.or@morelia.tecnm.mx</a:t>
            </a:r>
            <a:endParaRPr lang="es-MX" sz="3600" b="0" strike="noStrike" spc="-1" dirty="0">
              <a:latin typeface="Arial"/>
            </a:endParaRPr>
          </a:p>
        </p:txBody>
      </p:sp>
      <p:pic>
        <p:nvPicPr>
          <p:cNvPr id="293" name="Picture 7"/>
          <p:cNvPicPr/>
          <p:nvPr/>
        </p:nvPicPr>
        <p:blipFill>
          <a:blip r:embed="rId4"/>
          <a:stretch/>
        </p:blipFill>
        <p:spPr>
          <a:xfrm>
            <a:off x="468720" y="1254600"/>
            <a:ext cx="2194920" cy="4602960"/>
          </a:xfrm>
          <a:prstGeom prst="rect">
            <a:avLst/>
          </a:prstGeom>
          <a:ln w="0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59517B-B0AF-A442-454F-5909DFCA3EA9}"/>
              </a:ext>
            </a:extLst>
          </p:cNvPr>
          <p:cNvSpPr txBox="1"/>
          <p:nvPr/>
        </p:nvSpPr>
        <p:spPr>
          <a:xfrm>
            <a:off x="468720" y="6098054"/>
            <a:ext cx="7720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5"/>
              </a:rPr>
              <a:t>http://dsc.morelia.tecnm.mx/~jcolivares/downloads/verificacionLLMs.pptx</a:t>
            </a:r>
            <a:r>
              <a:rPr lang="es-MX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7805FD-E94A-E6ED-5EA5-527398898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62" y="2759182"/>
            <a:ext cx="2774278" cy="36048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74C81-DD6C-35E4-813F-F73EA1741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>
            <a:extLst>
              <a:ext uri="{FF2B5EF4-FFF2-40B4-BE49-F238E27FC236}">
                <a16:creationId xmlns:a16="http://schemas.microsoft.com/office/drawing/2014/main" id="{005693F0-1D2A-B8F8-57A4-C396AEB0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Tareas de PLN</a:t>
            </a:r>
            <a:endParaRPr lang="es-MX" sz="4400" b="0" strike="noStrike" spc="-1" dirty="0">
              <a:latin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B5B2332-9E3B-CCD2-EEDB-A3C605B31DA1}"/>
              </a:ext>
            </a:extLst>
          </p:cNvPr>
          <p:cNvSpPr txBox="1"/>
          <p:nvPr/>
        </p:nvSpPr>
        <p:spPr>
          <a:xfrm>
            <a:off x="448956" y="5934670"/>
            <a:ext cx="8245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Jonathan Zavala Díaz, Tesis Doctoral en Desarrollo: “Procesamiento de Lenguaje Natural para Búsquedas en Lago de Datos Médicas”, Instituto Tecnológico de Morelia</a:t>
            </a:r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EA000268-D5A4-7081-CF86-6DBDA2F02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8" b="9438"/>
          <a:stretch/>
        </p:blipFill>
        <p:spPr>
          <a:xfrm>
            <a:off x="720" y="627258"/>
            <a:ext cx="9143280" cy="530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12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pc="-1" dirty="0">
                <a:solidFill>
                  <a:srgbClr val="FF0000"/>
                </a:solidFill>
                <a:latin typeface="Arial"/>
              </a:rPr>
              <a:t>Tareas 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EBACE6-7235-0302-3091-00907B4C4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4846"/>
            <a:ext cx="9143279" cy="540787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03112D1-E978-FD62-89F4-868B38BE71DD}"/>
              </a:ext>
            </a:extLst>
          </p:cNvPr>
          <p:cNvSpPr txBox="1"/>
          <p:nvPr/>
        </p:nvSpPr>
        <p:spPr>
          <a:xfrm>
            <a:off x="4109545" y="623263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huggingface.com</a:t>
            </a:r>
          </a:p>
        </p:txBody>
      </p:sp>
    </p:spTree>
    <p:extLst>
      <p:ext uri="{BB962C8B-B14F-4D97-AF65-F5344CB8AC3E}">
        <p14:creationId xmlns:p14="http://schemas.microsoft.com/office/powerpoint/2010/main" val="1988706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280" cy="78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_tradnl" sz="44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Tareas LLM</a:t>
            </a:r>
            <a:endParaRPr lang="es-MX" sz="4400" b="0" strike="noStrike" spc="-1" dirty="0"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B6B86D-5BFD-EEA7-B38D-4D894C601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847"/>
            <a:ext cx="9144000" cy="540830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6E0B74-055B-98E4-BA12-1A59B95C2BF5}"/>
              </a:ext>
            </a:extLst>
          </p:cNvPr>
          <p:cNvSpPr txBox="1"/>
          <p:nvPr/>
        </p:nvSpPr>
        <p:spPr>
          <a:xfrm>
            <a:off x="4330262" y="629569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huggingface.com</a:t>
            </a:r>
          </a:p>
        </p:txBody>
      </p:sp>
    </p:spTree>
    <p:extLst>
      <p:ext uri="{BB962C8B-B14F-4D97-AF65-F5344CB8AC3E}">
        <p14:creationId xmlns:p14="http://schemas.microsoft.com/office/powerpoint/2010/main" val="3894229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21381</TotalTime>
  <Words>1902</Words>
  <Application>Microsoft Macintosh PowerPoint</Application>
  <PresentationFormat>Presentación en pantalla (4:3)</PresentationFormat>
  <Paragraphs>308</Paragraphs>
  <Slides>60</Slides>
  <Notes>60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60</vt:i4>
      </vt:variant>
    </vt:vector>
  </HeadingPairs>
  <TitlesOfParts>
    <vt:vector size="73" baseType="lpstr">
      <vt:lpstr>Aptos</vt:lpstr>
      <vt:lpstr>Arial</vt:lpstr>
      <vt:lpstr>Calibri</vt:lpstr>
      <vt:lpstr>EurekaSans-Light</vt:lpstr>
      <vt:lpstr>Helvetica</vt:lpstr>
      <vt:lpstr>Montserrat</vt:lpstr>
      <vt:lpstr>Soberana Sans Light</vt:lpstr>
      <vt:lpstr>Symbol</vt:lpstr>
      <vt:lpstr>Times New Roman</vt:lpstr>
      <vt:lpstr>Verdana</vt:lpstr>
      <vt:lpstr>Wingdings</vt:lpstr>
      <vt:lpstr>Office Theme</vt:lpstr>
      <vt:lpstr>Office Theme</vt:lpstr>
      <vt:lpstr>Presentación de PowerPoint</vt:lpstr>
      <vt:lpstr>Agenda</vt:lpstr>
      <vt:lpstr>Inteligencia Artificial (IA)</vt:lpstr>
      <vt:lpstr>Interacción Hombre Máquina</vt:lpstr>
      <vt:lpstr>Uso de la IA</vt:lpstr>
      <vt:lpstr>Uso de la IA</vt:lpstr>
      <vt:lpstr>Tareas de PLN</vt:lpstr>
      <vt:lpstr>Tareas LLM</vt:lpstr>
      <vt:lpstr>Tareas LLM</vt:lpstr>
      <vt:lpstr>Búsqueda de información</vt:lpstr>
      <vt:lpstr>¿Cómo saber la verdad?</vt:lpstr>
      <vt:lpstr>¿cómo saber la verdad?</vt:lpstr>
      <vt:lpstr>Agenda</vt:lpstr>
      <vt:lpstr>Medir</vt:lpstr>
      <vt:lpstr>Veracidad y Confiabilidad</vt:lpstr>
      <vt:lpstr>Exactitud en Visión Artificial</vt:lpstr>
      <vt:lpstr>LLM</vt:lpstr>
      <vt:lpstr>LLM</vt:lpstr>
      <vt:lpstr>LLM</vt:lpstr>
      <vt:lpstr>LLM</vt:lpstr>
      <vt:lpstr>LLM</vt:lpstr>
      <vt:lpstr>Sesgo en LLM</vt:lpstr>
      <vt:lpstr>Sesgo en LLM</vt:lpstr>
      <vt:lpstr>Sesgo en LLM</vt:lpstr>
      <vt:lpstr>Cambio de Significancia</vt:lpstr>
      <vt:lpstr>Problemáticas LLM</vt:lpstr>
      <vt:lpstr>Problemáticas LLM</vt:lpstr>
      <vt:lpstr>Agenda</vt:lpstr>
      <vt:lpstr>Evaluación de LLM</vt:lpstr>
      <vt:lpstr>Problemas y Solución</vt:lpstr>
      <vt:lpstr>Evaluación de LLMs</vt:lpstr>
      <vt:lpstr>“Examen”</vt:lpstr>
      <vt:lpstr>Solución General</vt:lpstr>
      <vt:lpstr>Comparativa</vt:lpstr>
      <vt:lpstr>Métricas Generales</vt:lpstr>
      <vt:lpstr>Métricas Generales</vt:lpstr>
      <vt:lpstr>Benchmarks de LLMs</vt:lpstr>
      <vt:lpstr>Rendimiento de LLMS</vt:lpstr>
      <vt:lpstr>Métricas</vt:lpstr>
      <vt:lpstr>Métricas</vt:lpstr>
      <vt:lpstr>TruthfulQA</vt:lpstr>
      <vt:lpstr>FActScore</vt:lpstr>
      <vt:lpstr>FEVER</vt:lpstr>
      <vt:lpstr>SelfCheckGPT</vt:lpstr>
      <vt:lpstr>Agenda</vt:lpstr>
      <vt:lpstr>Preguntas</vt:lpstr>
      <vt:lpstr>Ejemplos de P&amp;R</vt:lpstr>
      <vt:lpstr>Q2</vt:lpstr>
      <vt:lpstr>GSM8K</vt:lpstr>
      <vt:lpstr>BIG-bench</vt:lpstr>
      <vt:lpstr>Optimización RAG</vt:lpstr>
      <vt:lpstr>Trabajo</vt:lpstr>
      <vt:lpstr>Agenda</vt:lpstr>
      <vt:lpstr>Tips</vt:lpstr>
      <vt:lpstr>Tips</vt:lpstr>
      <vt:lpstr>Tips</vt:lpstr>
      <vt:lpstr>Tips</vt:lpstr>
      <vt:lpstr>Tips</vt:lpstr>
      <vt:lpstr>Tips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Juan Carlos Olivares Rojas</dc:creator>
  <dc:description/>
  <cp:lastModifiedBy>Juan Carlos Olivares Rojas</cp:lastModifiedBy>
  <cp:revision>3467</cp:revision>
  <cp:lastPrinted>2017-12-05T14:11:13Z</cp:lastPrinted>
  <dcterms:modified xsi:type="dcterms:W3CDTF">2025-06-17T14:37:22Z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0x01010027B44A7D004DE043AE5C722122458609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88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95</vt:i4>
  </property>
</Properties>
</file>