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668" r:id="rId5"/>
    <p:sldId id="2426" r:id="rId6"/>
    <p:sldId id="2476" r:id="rId7"/>
    <p:sldId id="2471" r:id="rId8"/>
    <p:sldId id="2472" r:id="rId9"/>
    <p:sldId id="2473" r:id="rId10"/>
    <p:sldId id="2474" r:id="rId11"/>
    <p:sldId id="2475" r:id="rId12"/>
    <p:sldId id="2477" r:id="rId13"/>
    <p:sldId id="2478" r:id="rId14"/>
    <p:sldId id="2479" r:id="rId15"/>
    <p:sldId id="2480" r:id="rId16"/>
    <p:sldId id="2453" r:id="rId17"/>
    <p:sldId id="2467" r:id="rId18"/>
    <p:sldId id="2481" r:id="rId19"/>
    <p:sldId id="2482" r:id="rId20"/>
    <p:sldId id="2483" r:id="rId21"/>
    <p:sldId id="2484" r:id="rId22"/>
    <p:sldId id="2485" r:id="rId23"/>
    <p:sldId id="514" r:id="rId24"/>
  </p:sldIdLst>
  <p:sldSz cx="9144000" cy="6858000" type="screen4x3"/>
  <p:notesSz cx="7772400" cy="10058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95"/>
    <p:restoredTop sz="92925"/>
  </p:normalViewPr>
  <p:slideViewPr>
    <p:cSldViewPr snapToGrid="0" snapToObjects="1">
      <p:cViewPr varScale="1">
        <p:scale>
          <a:sx n="119" d="100"/>
          <a:sy n="119" d="100"/>
        </p:scale>
        <p:origin x="11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25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C9F6084-19EA-9B47-B6EF-E1B91794D2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7E6E1EA-E9C1-844F-A659-01582AAB3D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31BCC-1062-0043-9FD3-D3087026EBE1}" type="datetimeFigureOut">
              <a:rPr lang="es-MX" smtClean="0"/>
              <a:t>05/04/25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1C4DDAD-5A68-0042-92DC-4A9B664B2E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7D3E45-36AF-414B-87F5-CB8CEA9E3C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68EDF-6B0A-3C41-BB9D-C70FADD808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9911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spc="-1">
                <a:latin typeface="Arial"/>
              </a:rPr>
              <a:t>Click to edit the notes format</a:t>
            </a:r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spc="-1">
                <a:latin typeface="Times New Roman"/>
              </a:rPr>
              <a:t>&lt;header&gt;</a:t>
            </a:r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47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48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3C3B623-6C9B-41FD-84A7-CD3729567FBE}" type="slidenum">
              <a:rPr lang="en-US" sz="1400" spc="-1">
                <a:latin typeface="Times New Roman"/>
              </a:r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760" cy="396000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 algn="just">
              <a:lnSpc>
                <a:spcPct val="100000"/>
              </a:lnSpc>
            </a:pPr>
            <a:endParaRPr dirty="0"/>
          </a:p>
        </p:txBody>
      </p:sp>
      <p:sp>
        <p:nvSpPr>
          <p:cNvPr id="251" name="CustomShape 2"/>
          <p:cNvSpPr/>
          <p:nvPr/>
        </p:nvSpPr>
        <p:spPr>
          <a:xfrm>
            <a:off x="4402080" y="9553680"/>
            <a:ext cx="3367800" cy="50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CD51DA4-1314-4BFC-AA82-1584F3BD5610}" type="slidenum"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4757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4CF26-448E-AD9C-CCDF-8D29321F0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4F03B93-D499-BCC2-F647-704CD431DD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ACD797A-611C-832E-CF6D-3C940DB0BF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FB08750-8D46-8886-F93A-142DB76D76B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7756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D2AF4-9759-85F2-D151-0D0AFEF16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CE17E3B-0755-554C-C3F7-12A0B2A1A8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E73751E-3D75-9408-3262-D72A0F64F8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EF4D10B-668F-D085-A8DA-388E067923C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9780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9720F-2269-5295-51C8-68B185139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D96224C-6878-C282-2FCF-6FAD113A75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5AA0BDE-C085-952F-ECFE-7EF14AD3D3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7B84E3D-ED79-C0D1-A7CE-0E847F59C84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6095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en-US" sz="1400" spc="-1" smtClean="0">
                <a:latin typeface="Times New Roman"/>
              </a:r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61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0851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A7DA2-3EC0-AE8E-9048-51ACE411D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9E6D80C-AFB4-03F7-0155-76F68641B4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401DF97-F84E-2692-DDC9-8DA233DC60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B96CC6F-D69D-D6C0-50BE-E6D4D50BA55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8019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1930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0238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5136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3310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8285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CEAEC-C7CF-E7BD-7AA5-54E249AA1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821766C-8599-82B7-0BD5-97F4741E6E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7D96D88-8336-E325-FC11-1122C9B15B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D152456-53B6-822E-97AB-C03F9ED8881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8219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367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/>
            </a:lvl1pPr>
          </a:lstStyle>
          <a:p>
            <a:endParaRPr dirty="0"/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182880" y="938615"/>
            <a:ext cx="8749364" cy="571244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/>
            </a:lvl1pPr>
          </a:lstStyle>
          <a:p>
            <a:pPr algn="ctr"/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5/4/25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194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 hidden="1"/>
          <p:cNvSpPr/>
          <p:nvPr/>
        </p:nvSpPr>
        <p:spPr>
          <a:xfrm>
            <a:off x="4500000" y="-27360"/>
            <a:ext cx="4679280" cy="11538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r">
              <a:lnSpc>
                <a:spcPct val="100000"/>
              </a:lnSpc>
            </a:pPr>
            <a:r>
              <a:rPr lang="en-US" sz="1600" b="1" strike="noStrike" spc="-1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Soberana Sans Light"/>
                <a:ea typeface="Soberana Sans Light"/>
              </a:rPr>
              <a:t>TECNOLÓGICO NACIONAL DE MÉXICO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600" strike="noStrike" spc="-1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Soberana Sans Light"/>
                <a:ea typeface="Soberana Sans Light"/>
              </a:rPr>
              <a:t>Instituto Tecnológico de Morelia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600" strike="noStrike" spc="-1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Soberana Sans Light"/>
                <a:ea typeface="Soberana Sans Light"/>
              </a:rPr>
              <a:t>Centro de Cómputo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urekaSans-Light"/>
                <a:ea typeface="EurekaSans-Light"/>
              </a:rPr>
              <a:t> 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 </a:t>
            </a:r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title"/>
          </p:nvPr>
        </p:nvSpPr>
        <p:spPr>
          <a:xfrm>
            <a:off x="0" y="985840"/>
            <a:ext cx="9143999" cy="941736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spc="-1" dirty="0">
                <a:latin typeface="Arial"/>
              </a:rPr>
              <a:t>Click to edit the title text format</a:t>
            </a:r>
            <a:endParaRPr dirty="0"/>
          </a:p>
        </p:txBody>
      </p:sp>
      <p:sp>
        <p:nvSpPr>
          <p:cNvPr id="9" name="PlaceHolder 4"/>
          <p:cNvSpPr>
            <a:spLocks noGrp="1"/>
          </p:cNvSpPr>
          <p:nvPr>
            <p:ph type="body"/>
          </p:nvPr>
        </p:nvSpPr>
        <p:spPr>
          <a:xfrm>
            <a:off x="0" y="1927576"/>
            <a:ext cx="9143999" cy="4930423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spc="-1" dirty="0">
                <a:latin typeface="Arial"/>
              </a:rPr>
              <a:t>Click to edit the outline text format</a:t>
            </a:r>
            <a:endParaRPr dirty="0"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spc="-1" dirty="0">
                <a:latin typeface="Arial"/>
              </a:rPr>
              <a:t>Second Outline Level</a:t>
            </a:r>
            <a:endParaRPr dirty="0"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spc="-1" dirty="0">
                <a:latin typeface="Arial"/>
              </a:rPr>
              <a:t>Third Outline Level</a:t>
            </a:r>
            <a:endParaRPr dirty="0"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spc="-1" dirty="0">
                <a:latin typeface="Arial"/>
              </a:rPr>
              <a:t>Fourth Outline Level</a:t>
            </a:r>
            <a:endParaRPr dirty="0"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latin typeface="Arial"/>
              </a:rPr>
              <a:t>Fifth Outline Level</a:t>
            </a:r>
            <a:endParaRPr dirty="0"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latin typeface="Arial"/>
              </a:rPr>
              <a:t>Sixth Outline Level</a:t>
            </a:r>
            <a:endParaRPr dirty="0"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latin typeface="Arial"/>
              </a:rPr>
              <a:t>Seventh Outline Level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juan.or@morelia.tecnm.m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153360" y="1964340"/>
            <a:ext cx="8836560" cy="467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MX"/>
          </a:p>
        </p:txBody>
      </p:sp>
      <p:sp>
        <p:nvSpPr>
          <p:cNvPr id="50" name="CustomShape 2"/>
          <p:cNvSpPr/>
          <p:nvPr/>
        </p:nvSpPr>
        <p:spPr>
          <a:xfrm>
            <a:off x="1005840" y="2011680"/>
            <a:ext cx="7680600" cy="458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MX"/>
          </a:p>
        </p:txBody>
      </p:sp>
      <p:sp>
        <p:nvSpPr>
          <p:cNvPr id="51" name="CustomShape 3"/>
          <p:cNvSpPr/>
          <p:nvPr/>
        </p:nvSpPr>
        <p:spPr>
          <a:xfrm>
            <a:off x="683820" y="2057364"/>
            <a:ext cx="7775640" cy="911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ctr">
              <a:lnSpc>
                <a:spcPct val="100000"/>
              </a:lnSpc>
            </a:pPr>
            <a:r>
              <a:rPr lang="en-US" sz="4000" b="1" spc="-1" dirty="0" err="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Clasificación</a:t>
            </a:r>
            <a:r>
              <a:rPr lang="en-US" sz="4000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 de </a:t>
            </a:r>
            <a:r>
              <a:rPr lang="en-US" sz="4000" b="1" spc="-1" dirty="0" err="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Textos</a:t>
            </a:r>
            <a:endParaRPr lang="en-US" sz="4000" b="1" spc="-1" dirty="0">
              <a:solidFill>
                <a:srgbClr val="008000"/>
              </a:solidFill>
              <a:uFill>
                <a:solidFill>
                  <a:srgbClr val="FFFFFF"/>
                </a:solidFill>
              </a:uFill>
              <a:latin typeface="Montserrat" panose="00000500000000000000" pitchFamily="2" charset="0"/>
              <a:ea typeface="Calibri"/>
            </a:endParaRPr>
          </a:p>
        </p:txBody>
      </p:sp>
      <p:sp>
        <p:nvSpPr>
          <p:cNvPr id="52" name="CustomShape 4"/>
          <p:cNvSpPr/>
          <p:nvPr/>
        </p:nvSpPr>
        <p:spPr>
          <a:xfrm>
            <a:off x="8344" y="4914428"/>
            <a:ext cx="9126592" cy="1468101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ctr"/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Dr. Juan Carlos Olivares Rojas</a:t>
            </a:r>
          </a:p>
        </p:txBody>
      </p:sp>
      <p:sp>
        <p:nvSpPr>
          <p:cNvPr id="9" name="CustomShape 4"/>
          <p:cNvSpPr/>
          <p:nvPr/>
        </p:nvSpPr>
        <p:spPr>
          <a:xfrm>
            <a:off x="3365374" y="6392566"/>
            <a:ext cx="5769562" cy="491595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r">
              <a:lnSpc>
                <a:spcPct val="100000"/>
              </a:lnSpc>
            </a:pPr>
            <a:r>
              <a:rPr lang="en-US" sz="2400" b="1" i="1" spc="-1" dirty="0"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Abril 2025</a:t>
            </a:r>
          </a:p>
        </p:txBody>
      </p:sp>
      <p:pic>
        <p:nvPicPr>
          <p:cNvPr id="12" name="image3.png">
            <a:extLst>
              <a:ext uri="{FF2B5EF4-FFF2-40B4-BE49-F238E27FC236}">
                <a16:creationId xmlns:a16="http://schemas.microsoft.com/office/drawing/2014/main" id="{E3FC5802-4994-6F41-AEFF-8BB29AEAEBA5}"/>
              </a:ext>
            </a:extLst>
          </p:cNvPr>
          <p:cNvPicPr/>
          <p:nvPr/>
        </p:nvPicPr>
        <p:blipFill>
          <a:blip r:embed="rId3"/>
          <a:srcRect r="89894"/>
          <a:stretch/>
        </p:blipFill>
        <p:spPr>
          <a:xfrm>
            <a:off x="5401559" y="74921"/>
            <a:ext cx="1833875" cy="1228605"/>
          </a:xfrm>
          <a:prstGeom prst="rect">
            <a:avLst/>
          </a:prstGeom>
          <a:ln w="12600"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096BA5E-FD79-6D41-B567-5BDB5780817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3" y="101482"/>
            <a:ext cx="5316716" cy="106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6" descr="image">
            <a:extLst>
              <a:ext uri="{FF2B5EF4-FFF2-40B4-BE49-F238E27FC236}">
                <a16:creationId xmlns:a16="http://schemas.microsoft.com/office/drawing/2014/main" id="{76CAC194-D1EF-EC94-EB85-921DB3F55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806" y="23498"/>
            <a:ext cx="2063130" cy="12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41561A9-BCEF-496C-C32D-4281ACB326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65374" cy="142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503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78318-B9BF-F499-ED56-5E690D6B4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D000188-01F4-9187-B867-6C7263B9F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Búsqueda en listas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3BFC0CD-E722-BE0F-72FD-F4A369B89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8" y="957889"/>
            <a:ext cx="6927925" cy="574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76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681E0-E64B-9000-9574-7CD4C718F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3D31284-B119-4AD6-274D-9798AC683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Etiquetamiento de n-gramas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9F77181-4DF5-FB76-420A-A3547457B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139949"/>
            <a:ext cx="8805468" cy="263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88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DC568-7436-CFD2-C77F-898943644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CDBB7B7-9FCE-CBC3-1844-073D5F3E4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Clasificación supervisada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93DC5C4-DED3-2F1B-EDC8-973904F7E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5" y="1312433"/>
            <a:ext cx="8589744" cy="443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26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Organización del corpus para entrenamiento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A683F9-8354-865B-EADE-5F7CCB780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5" y="1342316"/>
            <a:ext cx="8811219" cy="458514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941736"/>
          </a:xfrm>
        </p:spPr>
        <p:txBody>
          <a:bodyPr/>
          <a:lstStyle/>
          <a:p>
            <a:pPr algn="ctr"/>
            <a:r>
              <a:rPr lang="es-MX" dirty="0"/>
              <a:t>Precisión y Recall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C0BD7F2-B33B-FA5D-95B4-CB06F5639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7" y="1269402"/>
            <a:ext cx="8817835" cy="477779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22C29-4E61-B6E6-5144-741420CDF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4E7ECFE1-5038-1912-F95A-0AA436DB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941736"/>
          </a:xfrm>
        </p:spPr>
        <p:txBody>
          <a:bodyPr/>
          <a:lstStyle/>
          <a:p>
            <a:pPr algn="ctr"/>
            <a:r>
              <a:rPr lang="es-MX" dirty="0"/>
              <a:t>Árboles de Decisión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BE4E373-A303-0090-9A74-59CF741BB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506071"/>
            <a:ext cx="8289880" cy="390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79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9D951-0FF4-4C91-0CCC-9A14E35F7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14877FCD-659A-C40A-084F-86498BA7A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941736"/>
          </a:xfrm>
        </p:spPr>
        <p:txBody>
          <a:bodyPr/>
          <a:lstStyle/>
          <a:p>
            <a:pPr algn="ctr"/>
            <a:r>
              <a:rPr lang="es-MX" dirty="0"/>
              <a:t>Clasificadores Bayesianos Ingenuos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2DEB63E-00C1-0AD1-7526-BF825A5ED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7" y="941736"/>
            <a:ext cx="8717308" cy="559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78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F5A94-85C4-2BA0-3257-85BE7F3C9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33D4766-592F-2ECF-51AD-FA68D0F1E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941736"/>
          </a:xfrm>
        </p:spPr>
        <p:txBody>
          <a:bodyPr/>
          <a:lstStyle/>
          <a:p>
            <a:pPr algn="ctr"/>
            <a:r>
              <a:rPr lang="es-MX"/>
              <a:t>Cálculo de probabilidades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C197AD9-3670-C002-B05E-A3CC25351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2" y="1032734"/>
            <a:ext cx="8539376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98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5023A-8CD3-F93C-712E-B279EA4C9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EAC34B77-453D-5C5B-5F4C-70D0BCBE9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941736"/>
          </a:xfrm>
        </p:spPr>
        <p:txBody>
          <a:bodyPr/>
          <a:lstStyle/>
          <a:p>
            <a:pPr algn="ctr"/>
            <a:r>
              <a:rPr lang="es-MX" dirty="0"/>
              <a:t>Red bayesiana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900B9A-EB08-4081-C118-5B4AB7187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03" y="1080246"/>
            <a:ext cx="8598502" cy="528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93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AD936-E510-64C7-B54E-DC9B5FCC2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CD5B6BA8-CC98-9576-E0F4-3E8878E9C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941736"/>
          </a:xfrm>
        </p:spPr>
        <p:txBody>
          <a:bodyPr/>
          <a:lstStyle/>
          <a:p>
            <a:pPr algn="ctr"/>
            <a:r>
              <a:rPr lang="es-MX" dirty="0"/>
              <a:t>Red bayesiana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5156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Pipeline de PLN</a:t>
            </a:r>
            <a:endParaRPr lang="es-ES_tradn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3F8D77C-FD4D-7EFE-A747-FE4541934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85" y="2349500"/>
            <a:ext cx="8637569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7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Montserrat" panose="00000500000000000000" pitchFamily="2" charset="0"/>
              </a:rPr>
              <a:t>¿Preguntas?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0" y="2105247"/>
            <a:ext cx="9144000" cy="2902688"/>
          </a:xfrm>
        </p:spPr>
        <p:txBody>
          <a:bodyPr/>
          <a:lstStyle/>
          <a:p>
            <a:r>
              <a:rPr lang="es-ES_tradnl" sz="3600" dirty="0">
                <a:solidFill>
                  <a:schemeClr val="tx1"/>
                </a:solidFill>
                <a:latin typeface="Montserrat" panose="00000500000000000000" pitchFamily="2" charset="0"/>
              </a:rPr>
              <a:t>¡Muchas Gracias!</a:t>
            </a:r>
          </a:p>
          <a:p>
            <a:endParaRPr lang="es-ES_tradnl" sz="3600" dirty="0">
              <a:latin typeface="Montserrat" panose="00000500000000000000" pitchFamily="2" charset="0"/>
            </a:endParaRPr>
          </a:p>
          <a:p>
            <a:r>
              <a:rPr lang="es-ES_tradnl" sz="3600" dirty="0">
                <a:latin typeface="Montserrat" panose="00000500000000000000" pitchFamily="2" charset="0"/>
                <a:hlinkClick r:id="rId3"/>
              </a:rPr>
              <a:t>juan.or@morelia.tecnm.mx</a:t>
            </a:r>
            <a:endParaRPr lang="es-ES_tradnl" sz="36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626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0AAF2-EBBA-DB0B-1956-DA9F3703E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C3594B0-3820-4B20-037D-899165251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Accediendo a </a:t>
            </a:r>
            <a:r>
              <a:rPr lang="es-ES_tradnl" dirty="0" err="1"/>
              <a:t>subcadenas</a:t>
            </a:r>
            <a:endParaRPr lang="es-ES_tradn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A65E07B-D896-E8B2-FD2F-0EC257E6E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13" y="2095017"/>
            <a:ext cx="8826211" cy="293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15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Unicode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BA0149E-8EEF-5101-D08E-1931F920D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" y="1134673"/>
            <a:ext cx="8969829" cy="450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13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145774"/>
            <a:ext cx="9144000" cy="783676"/>
          </a:xfrm>
        </p:spPr>
        <p:txBody>
          <a:bodyPr/>
          <a:lstStyle/>
          <a:p>
            <a:r>
              <a:rPr lang="es-ES_tradnl" dirty="0"/>
              <a:t>T9: Texto en 9 dígitos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EC708B6-7C5E-9ABF-9F5D-EEFC1C5B5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00" y="1308883"/>
            <a:ext cx="8754044" cy="385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74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Evaluación</a:t>
            </a:r>
            <a:endParaRPr lang="es-ES_tradn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AF91D6-9422-2675-285B-DD96AFB01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08955"/>
            <a:ext cx="9125691" cy="343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4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193637"/>
            <a:ext cx="9144000" cy="783676"/>
          </a:xfrm>
        </p:spPr>
        <p:txBody>
          <a:bodyPr/>
          <a:lstStyle/>
          <a:p>
            <a:r>
              <a:rPr lang="es-ES_tradnl" dirty="0"/>
              <a:t>Asignación de Listas y Memoria Computacional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3E90C2-23CB-835E-4750-C47E90F78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1841500"/>
            <a:ext cx="8857936" cy="315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43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Programas </a:t>
            </a:r>
            <a:r>
              <a:rPr lang="es-ES_tradnl" dirty="0" err="1"/>
              <a:t>multimódulos</a:t>
            </a:r>
            <a:endParaRPr lang="es-ES_tradn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FFCD94A-D861-FAAC-EEF1-AB31115EA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33" y="1619249"/>
            <a:ext cx="7315199" cy="482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04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B9ED5-206F-8DED-9D8F-C4EDC94BA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6CD3361-4BD8-9A37-D910-D6D135DC2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Divide y </a:t>
            </a:r>
            <a:r>
              <a:rPr lang="es-ES_tradnl" dirty="0" err="1"/>
              <a:t>venceras</a:t>
            </a:r>
            <a:r>
              <a:rPr lang="es-ES_tradnl" dirty="0"/>
              <a:t>: </a:t>
            </a:r>
            <a:r>
              <a:rPr lang="es-ES_tradnl" dirty="0" err="1"/>
              <a:t>merge</a:t>
            </a:r>
            <a:r>
              <a:rPr lang="es-ES_tradnl" dirty="0"/>
              <a:t> </a:t>
            </a:r>
            <a:r>
              <a:rPr lang="es-ES_tradnl" dirty="0" err="1"/>
              <a:t>sort</a:t>
            </a:r>
            <a:endParaRPr lang="es-ES_tradn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74B6F6E-CFC1-A34B-071C-9BC00338B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8" y="1039805"/>
            <a:ext cx="9004151" cy="477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96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F62DFFDA11CBF4B9C31C05E5AD73571" ma:contentTypeVersion="4" ma:contentTypeDescription="Crear nuevo documento." ma:contentTypeScope="" ma:versionID="c3bdc8cc52c989f4fb79ebd3889ac6b5">
  <xsd:schema xmlns:xsd="http://www.w3.org/2001/XMLSchema" xmlns:xs="http://www.w3.org/2001/XMLSchema" xmlns:p="http://schemas.microsoft.com/office/2006/metadata/properties" xmlns:ns2="23422e02-0f12-4143-8163-0ad3c9b333e3" targetNamespace="http://schemas.microsoft.com/office/2006/metadata/properties" ma:root="true" ma:fieldsID="59f8015a6d88873a45919ec1d4ca2482" ns2:_="">
    <xsd:import namespace="23422e02-0f12-4143-8163-0ad3c9b333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422e02-0f12-4143-8163-0ad3c9b333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8B82EB-457B-4E5F-8EE0-7A3082C2311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BF0AB06-F941-4B22-8356-F294269A5D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422e02-0f12-4143-8163-0ad3c9b333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6E9BD8-72BC-42C9-B534-BD8EC8FBF4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20483</TotalTime>
  <Words>97</Words>
  <Application>Microsoft Macintosh PowerPoint</Application>
  <PresentationFormat>Presentación en pantalla (4:3)</PresentationFormat>
  <Paragraphs>38</Paragraphs>
  <Slides>20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9" baseType="lpstr">
      <vt:lpstr>Arial</vt:lpstr>
      <vt:lpstr>Calibri</vt:lpstr>
      <vt:lpstr>EurekaSans-Light</vt:lpstr>
      <vt:lpstr>Montserrat</vt:lpstr>
      <vt:lpstr>Soberana Sans Light</vt:lpstr>
      <vt:lpstr>Symbol</vt:lpstr>
      <vt:lpstr>Times New Roman</vt:lpstr>
      <vt:lpstr>Wingdings</vt:lpstr>
      <vt:lpstr>Office Theme</vt:lpstr>
      <vt:lpstr>Presentación de PowerPoint</vt:lpstr>
      <vt:lpstr>Pipeline de PLN</vt:lpstr>
      <vt:lpstr>Accediendo a subcadenas</vt:lpstr>
      <vt:lpstr>Unicode</vt:lpstr>
      <vt:lpstr>T9: Texto en 9 dígitos</vt:lpstr>
      <vt:lpstr>Evaluación</vt:lpstr>
      <vt:lpstr>Asignación de Listas y Memoria Computacional</vt:lpstr>
      <vt:lpstr>Programas multimódulos</vt:lpstr>
      <vt:lpstr>Divide y venceras: merge sort</vt:lpstr>
      <vt:lpstr>Búsqueda en listas</vt:lpstr>
      <vt:lpstr>Etiquetamiento de n-gramas</vt:lpstr>
      <vt:lpstr>Clasificación supervisada</vt:lpstr>
      <vt:lpstr>Organización del corpus para entrenamiento</vt:lpstr>
      <vt:lpstr>Precisión y Recall</vt:lpstr>
      <vt:lpstr>Árboles de Decisión</vt:lpstr>
      <vt:lpstr>Clasificadores Bayesianos Ingenuos</vt:lpstr>
      <vt:lpstr>Cálculo de probabilidades</vt:lpstr>
      <vt:lpstr>Red bayesiana</vt:lpstr>
      <vt:lpstr>Red bayesiana</vt:lpstr>
      <vt:lpstr>¿Preguntas?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Olivares Rojas</dc:creator>
  <cp:lastModifiedBy>Juan Carlos Olivares Rojas</cp:lastModifiedBy>
  <cp:revision>2983</cp:revision>
  <cp:lastPrinted>2017-12-05T14:11:13Z</cp:lastPrinted>
  <dcterms:modified xsi:type="dcterms:W3CDTF">2025-04-06T00:49:49Z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15.0027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28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47</vt:i4>
  </property>
  <property fmtid="{D5CDD505-2E9C-101B-9397-08002B2CF9AE}" pid="12" name="ContentTypeId">
    <vt:lpwstr>0x010100DF62DFFDA11CBF4B9C31C05E5AD73571</vt:lpwstr>
  </property>
</Properties>
</file>