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5"/>
  </p:notesMasterIdLst>
  <p:sldIdLst>
    <p:sldId id="256" r:id="rId3"/>
    <p:sldId id="274" r:id="rId4"/>
    <p:sldId id="269" r:id="rId5"/>
    <p:sldId id="2606" r:id="rId6"/>
    <p:sldId id="2610" r:id="rId7"/>
    <p:sldId id="2771" r:id="rId8"/>
    <p:sldId id="2272" r:id="rId9"/>
    <p:sldId id="2770" r:id="rId10"/>
    <p:sldId id="313" r:id="rId11"/>
    <p:sldId id="329" r:id="rId12"/>
    <p:sldId id="265" r:id="rId13"/>
    <p:sldId id="266" r:id="rId14"/>
    <p:sldId id="323" r:id="rId15"/>
    <p:sldId id="330" r:id="rId16"/>
    <p:sldId id="316" r:id="rId17"/>
    <p:sldId id="307" r:id="rId18"/>
    <p:sldId id="340" r:id="rId19"/>
    <p:sldId id="317" r:id="rId20"/>
    <p:sldId id="339" r:id="rId21"/>
    <p:sldId id="309" r:id="rId22"/>
    <p:sldId id="331" r:id="rId23"/>
    <p:sldId id="302" r:id="rId24"/>
    <p:sldId id="303" r:id="rId25"/>
    <p:sldId id="341" r:id="rId26"/>
    <p:sldId id="310" r:id="rId27"/>
    <p:sldId id="321" r:id="rId28"/>
    <p:sldId id="326" r:id="rId29"/>
    <p:sldId id="328" r:id="rId30"/>
    <p:sldId id="332" r:id="rId31"/>
    <p:sldId id="333" r:id="rId32"/>
    <p:sldId id="2622" r:id="rId33"/>
    <p:sldId id="347" r:id="rId34"/>
  </p:sldIdLst>
  <p:sldSz cx="9144000" cy="6858000" type="screen4x3"/>
  <p:notesSz cx="7772400" cy="10058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6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69D6FD-E5CE-49F6-BE7B-981DE3B9633B}" type="doc">
      <dgm:prSet loTypeId="urn:microsoft.com/office/officeart/2005/8/layout/radial4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GB"/>
        </a:p>
      </dgm:t>
    </dgm:pt>
    <dgm:pt modelId="{89BB514E-99D8-4950-93DA-566C5CCC6224}">
      <dgm:prSet phldrT="[Text]"/>
      <dgm:spPr/>
      <dgm:t>
        <a:bodyPr/>
        <a:lstStyle/>
        <a:p>
          <a:r>
            <a:rPr lang="es-ES_tradnl" dirty="0">
              <a:solidFill>
                <a:srgbClr val="164194"/>
              </a:solidFill>
            </a:rPr>
            <a:t>IA</a:t>
          </a:r>
          <a:endParaRPr lang="en-GB" dirty="0">
            <a:solidFill>
              <a:srgbClr val="164194"/>
            </a:solidFill>
          </a:endParaRPr>
        </a:p>
      </dgm:t>
    </dgm:pt>
    <dgm:pt modelId="{A38174A1-9DEA-48E2-8BD9-595F6DB98515}" type="parTrans" cxnId="{2283E8A4-4A3A-4EDA-B607-C277EC97DE59}">
      <dgm:prSet/>
      <dgm:spPr/>
      <dgm:t>
        <a:bodyPr/>
        <a:lstStyle/>
        <a:p>
          <a:endParaRPr lang="en-GB"/>
        </a:p>
      </dgm:t>
    </dgm:pt>
    <dgm:pt modelId="{FAA99296-4C65-4097-9EB7-913C7EE58B9B}" type="sibTrans" cxnId="{2283E8A4-4A3A-4EDA-B607-C277EC97DE59}">
      <dgm:prSet/>
      <dgm:spPr/>
      <dgm:t>
        <a:bodyPr/>
        <a:lstStyle/>
        <a:p>
          <a:endParaRPr lang="en-GB"/>
        </a:p>
      </dgm:t>
    </dgm:pt>
    <dgm:pt modelId="{66D689C8-70B2-4FDE-A159-11BE34A57BA3}">
      <dgm:prSet phldrT="[Text]"/>
      <dgm:spPr/>
      <dgm:t>
        <a:bodyPr/>
        <a:lstStyle/>
        <a:p>
          <a:r>
            <a:rPr lang="es-ES_tradnl" dirty="0">
              <a:solidFill>
                <a:srgbClr val="164194"/>
              </a:solidFill>
            </a:rPr>
            <a:t>Mayor potencia de cómputo</a:t>
          </a:r>
          <a:endParaRPr lang="en-GB" dirty="0">
            <a:solidFill>
              <a:srgbClr val="164194"/>
            </a:solidFill>
          </a:endParaRPr>
        </a:p>
      </dgm:t>
    </dgm:pt>
    <dgm:pt modelId="{762C7448-188A-49C0-A0D0-3D1A1AC3D45E}" type="parTrans" cxnId="{89B61F03-22AC-4213-8DD3-CDF9CF149A45}">
      <dgm:prSet/>
      <dgm:spPr/>
      <dgm:t>
        <a:bodyPr/>
        <a:lstStyle/>
        <a:p>
          <a:endParaRPr lang="en-GB"/>
        </a:p>
      </dgm:t>
    </dgm:pt>
    <dgm:pt modelId="{AE9159B3-B6B7-4048-93CC-C1DC372F5305}" type="sibTrans" cxnId="{89B61F03-22AC-4213-8DD3-CDF9CF149A45}">
      <dgm:prSet/>
      <dgm:spPr/>
      <dgm:t>
        <a:bodyPr/>
        <a:lstStyle/>
        <a:p>
          <a:endParaRPr lang="en-GB"/>
        </a:p>
      </dgm:t>
    </dgm:pt>
    <dgm:pt modelId="{15EEC49A-F9DB-45C7-A7C4-A57759EA782A}">
      <dgm:prSet phldrT="[Text]"/>
      <dgm:spPr/>
      <dgm:t>
        <a:bodyPr/>
        <a:lstStyle/>
        <a:p>
          <a:r>
            <a:rPr lang="es-ES_tradnl" dirty="0">
              <a:solidFill>
                <a:srgbClr val="164194"/>
              </a:solidFill>
            </a:rPr>
            <a:t>Más datos</a:t>
          </a:r>
          <a:endParaRPr lang="en-GB" dirty="0">
            <a:solidFill>
              <a:srgbClr val="164194"/>
            </a:solidFill>
          </a:endParaRPr>
        </a:p>
      </dgm:t>
    </dgm:pt>
    <dgm:pt modelId="{C213619C-E07D-4285-BCC5-BDD9C1692305}" type="parTrans" cxnId="{08AAB568-D0C8-4720-9CCD-9DA0A1D261FF}">
      <dgm:prSet/>
      <dgm:spPr/>
      <dgm:t>
        <a:bodyPr/>
        <a:lstStyle/>
        <a:p>
          <a:endParaRPr lang="en-GB"/>
        </a:p>
      </dgm:t>
    </dgm:pt>
    <dgm:pt modelId="{6D5314B6-CC09-4FC8-ABB2-FFC48807A3E4}" type="sibTrans" cxnId="{08AAB568-D0C8-4720-9CCD-9DA0A1D261FF}">
      <dgm:prSet/>
      <dgm:spPr/>
      <dgm:t>
        <a:bodyPr/>
        <a:lstStyle/>
        <a:p>
          <a:endParaRPr lang="en-GB"/>
        </a:p>
      </dgm:t>
    </dgm:pt>
    <dgm:pt modelId="{7E9E54B0-EC78-49CD-AA78-DB324BB5954E}">
      <dgm:prSet phldrT="[Text]"/>
      <dgm:spPr/>
      <dgm:t>
        <a:bodyPr/>
        <a:lstStyle/>
        <a:p>
          <a:r>
            <a:rPr lang="es-ES_tradnl" dirty="0">
              <a:solidFill>
                <a:srgbClr val="164194"/>
              </a:solidFill>
            </a:rPr>
            <a:t>Nuevos algoritmos</a:t>
          </a:r>
          <a:endParaRPr lang="en-GB" dirty="0">
            <a:solidFill>
              <a:srgbClr val="164194"/>
            </a:solidFill>
          </a:endParaRPr>
        </a:p>
      </dgm:t>
    </dgm:pt>
    <dgm:pt modelId="{FA633786-EA9E-4F3A-812C-303B3F041602}" type="parTrans" cxnId="{6D472FDE-86C0-4E6F-ACCC-278891B54FC1}">
      <dgm:prSet/>
      <dgm:spPr/>
      <dgm:t>
        <a:bodyPr/>
        <a:lstStyle/>
        <a:p>
          <a:endParaRPr lang="en-GB"/>
        </a:p>
      </dgm:t>
    </dgm:pt>
    <dgm:pt modelId="{9FA25D34-3119-4C3A-9E0B-89351E6CBB66}" type="sibTrans" cxnId="{6D472FDE-86C0-4E6F-ACCC-278891B54FC1}">
      <dgm:prSet/>
      <dgm:spPr/>
      <dgm:t>
        <a:bodyPr/>
        <a:lstStyle/>
        <a:p>
          <a:endParaRPr lang="en-GB"/>
        </a:p>
      </dgm:t>
    </dgm:pt>
    <dgm:pt modelId="{D2A392F1-BE45-4D98-A99B-20061718FBB1}" type="pres">
      <dgm:prSet presAssocID="{5F69D6FD-E5CE-49F6-BE7B-981DE3B9633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7DCFF73-4BCD-4790-A9E7-D878F310B5D7}" type="pres">
      <dgm:prSet presAssocID="{89BB514E-99D8-4950-93DA-566C5CCC6224}" presName="centerShape" presStyleLbl="node0" presStyleIdx="0" presStyleCnt="1" custLinFactNeighborX="182" custLinFactNeighborY="2907"/>
      <dgm:spPr/>
    </dgm:pt>
    <dgm:pt modelId="{3E4BDCBC-571F-493F-BD70-03F65E1074A5}" type="pres">
      <dgm:prSet presAssocID="{762C7448-188A-49C0-A0D0-3D1A1AC3D45E}" presName="parTrans" presStyleLbl="bgSibTrans2D1" presStyleIdx="0" presStyleCnt="3"/>
      <dgm:spPr/>
    </dgm:pt>
    <dgm:pt modelId="{2151EFD7-DD80-4744-A67C-D7153B82B688}" type="pres">
      <dgm:prSet presAssocID="{66D689C8-70B2-4FDE-A159-11BE34A57BA3}" presName="node" presStyleLbl="node1" presStyleIdx="0" presStyleCnt="3">
        <dgm:presLayoutVars>
          <dgm:bulletEnabled val="1"/>
        </dgm:presLayoutVars>
      </dgm:prSet>
      <dgm:spPr/>
    </dgm:pt>
    <dgm:pt modelId="{B67AE67F-4FEE-4A66-B548-5C374D40D10D}" type="pres">
      <dgm:prSet presAssocID="{C213619C-E07D-4285-BCC5-BDD9C1692305}" presName="parTrans" presStyleLbl="bgSibTrans2D1" presStyleIdx="1" presStyleCnt="3"/>
      <dgm:spPr/>
    </dgm:pt>
    <dgm:pt modelId="{E75418DC-4EC3-438D-9690-62E742DE7EFD}" type="pres">
      <dgm:prSet presAssocID="{15EEC49A-F9DB-45C7-A7C4-A57759EA782A}" presName="node" presStyleLbl="node1" presStyleIdx="1" presStyleCnt="3">
        <dgm:presLayoutVars>
          <dgm:bulletEnabled val="1"/>
        </dgm:presLayoutVars>
      </dgm:prSet>
      <dgm:spPr/>
    </dgm:pt>
    <dgm:pt modelId="{6BDB527B-F7CB-4BDF-891A-463E1F951216}" type="pres">
      <dgm:prSet presAssocID="{FA633786-EA9E-4F3A-812C-303B3F041602}" presName="parTrans" presStyleLbl="bgSibTrans2D1" presStyleIdx="2" presStyleCnt="3"/>
      <dgm:spPr/>
    </dgm:pt>
    <dgm:pt modelId="{FD7EFBF2-3FE5-414C-AF32-5788B946EF74}" type="pres">
      <dgm:prSet presAssocID="{7E9E54B0-EC78-49CD-AA78-DB324BB5954E}" presName="node" presStyleLbl="node1" presStyleIdx="2" presStyleCnt="3">
        <dgm:presLayoutVars>
          <dgm:bulletEnabled val="1"/>
        </dgm:presLayoutVars>
      </dgm:prSet>
      <dgm:spPr/>
    </dgm:pt>
  </dgm:ptLst>
  <dgm:cxnLst>
    <dgm:cxn modelId="{89B61F03-22AC-4213-8DD3-CDF9CF149A45}" srcId="{89BB514E-99D8-4950-93DA-566C5CCC6224}" destId="{66D689C8-70B2-4FDE-A159-11BE34A57BA3}" srcOrd="0" destOrd="0" parTransId="{762C7448-188A-49C0-A0D0-3D1A1AC3D45E}" sibTransId="{AE9159B3-B6B7-4048-93CC-C1DC372F5305}"/>
    <dgm:cxn modelId="{EBB63F14-5532-44D4-94B7-0AC3420E8132}" type="presOf" srcId="{FA633786-EA9E-4F3A-812C-303B3F041602}" destId="{6BDB527B-F7CB-4BDF-891A-463E1F951216}" srcOrd="0" destOrd="0" presId="urn:microsoft.com/office/officeart/2005/8/layout/radial4"/>
    <dgm:cxn modelId="{0FF34432-4595-4361-9ACC-6EB1B6910272}" type="presOf" srcId="{C213619C-E07D-4285-BCC5-BDD9C1692305}" destId="{B67AE67F-4FEE-4A66-B548-5C374D40D10D}" srcOrd="0" destOrd="0" presId="urn:microsoft.com/office/officeart/2005/8/layout/radial4"/>
    <dgm:cxn modelId="{0ADA825D-3925-4191-8ABF-427CE50AF0A0}" type="presOf" srcId="{89BB514E-99D8-4950-93DA-566C5CCC6224}" destId="{87DCFF73-4BCD-4790-A9E7-D878F310B5D7}" srcOrd="0" destOrd="0" presId="urn:microsoft.com/office/officeart/2005/8/layout/radial4"/>
    <dgm:cxn modelId="{08AAB568-D0C8-4720-9CCD-9DA0A1D261FF}" srcId="{89BB514E-99D8-4950-93DA-566C5CCC6224}" destId="{15EEC49A-F9DB-45C7-A7C4-A57759EA782A}" srcOrd="1" destOrd="0" parTransId="{C213619C-E07D-4285-BCC5-BDD9C1692305}" sibTransId="{6D5314B6-CC09-4FC8-ABB2-FFC48807A3E4}"/>
    <dgm:cxn modelId="{2283E8A4-4A3A-4EDA-B607-C277EC97DE59}" srcId="{5F69D6FD-E5CE-49F6-BE7B-981DE3B9633B}" destId="{89BB514E-99D8-4950-93DA-566C5CCC6224}" srcOrd="0" destOrd="0" parTransId="{A38174A1-9DEA-48E2-8BD9-595F6DB98515}" sibTransId="{FAA99296-4C65-4097-9EB7-913C7EE58B9B}"/>
    <dgm:cxn modelId="{BCD359B9-A208-4591-AD41-62102931E90B}" type="presOf" srcId="{15EEC49A-F9DB-45C7-A7C4-A57759EA782A}" destId="{E75418DC-4EC3-438D-9690-62E742DE7EFD}" srcOrd="0" destOrd="0" presId="urn:microsoft.com/office/officeart/2005/8/layout/radial4"/>
    <dgm:cxn modelId="{CFBC76C7-B463-4BB6-AAA9-3ADF4C293C31}" type="presOf" srcId="{5F69D6FD-E5CE-49F6-BE7B-981DE3B9633B}" destId="{D2A392F1-BE45-4D98-A99B-20061718FBB1}" srcOrd="0" destOrd="0" presId="urn:microsoft.com/office/officeart/2005/8/layout/radial4"/>
    <dgm:cxn modelId="{018B00CF-F2DC-45DD-83CD-818319FE523B}" type="presOf" srcId="{762C7448-188A-49C0-A0D0-3D1A1AC3D45E}" destId="{3E4BDCBC-571F-493F-BD70-03F65E1074A5}" srcOrd="0" destOrd="0" presId="urn:microsoft.com/office/officeart/2005/8/layout/radial4"/>
    <dgm:cxn modelId="{20336AD3-5263-4CB2-9299-20280B571627}" type="presOf" srcId="{66D689C8-70B2-4FDE-A159-11BE34A57BA3}" destId="{2151EFD7-DD80-4744-A67C-D7153B82B688}" srcOrd="0" destOrd="0" presId="urn:microsoft.com/office/officeart/2005/8/layout/radial4"/>
    <dgm:cxn modelId="{6D472FDE-86C0-4E6F-ACCC-278891B54FC1}" srcId="{89BB514E-99D8-4950-93DA-566C5CCC6224}" destId="{7E9E54B0-EC78-49CD-AA78-DB324BB5954E}" srcOrd="2" destOrd="0" parTransId="{FA633786-EA9E-4F3A-812C-303B3F041602}" sibTransId="{9FA25D34-3119-4C3A-9E0B-89351E6CBB66}"/>
    <dgm:cxn modelId="{06399BF5-BD91-4799-AB1F-0D52ED9BC3F7}" type="presOf" srcId="{7E9E54B0-EC78-49CD-AA78-DB324BB5954E}" destId="{FD7EFBF2-3FE5-414C-AF32-5788B946EF74}" srcOrd="0" destOrd="0" presId="urn:microsoft.com/office/officeart/2005/8/layout/radial4"/>
    <dgm:cxn modelId="{63916058-06E0-4E09-B4F9-F37D28B738BB}" type="presParOf" srcId="{D2A392F1-BE45-4D98-A99B-20061718FBB1}" destId="{87DCFF73-4BCD-4790-A9E7-D878F310B5D7}" srcOrd="0" destOrd="0" presId="urn:microsoft.com/office/officeart/2005/8/layout/radial4"/>
    <dgm:cxn modelId="{3C2B4276-3B08-4529-939C-6171665AF69F}" type="presParOf" srcId="{D2A392F1-BE45-4D98-A99B-20061718FBB1}" destId="{3E4BDCBC-571F-493F-BD70-03F65E1074A5}" srcOrd="1" destOrd="0" presId="urn:microsoft.com/office/officeart/2005/8/layout/radial4"/>
    <dgm:cxn modelId="{ED399FB9-7184-48A6-98BD-BE5361D73F99}" type="presParOf" srcId="{D2A392F1-BE45-4D98-A99B-20061718FBB1}" destId="{2151EFD7-DD80-4744-A67C-D7153B82B688}" srcOrd="2" destOrd="0" presId="urn:microsoft.com/office/officeart/2005/8/layout/radial4"/>
    <dgm:cxn modelId="{B829DFEB-DCC5-4FB0-B634-5B864426D3DB}" type="presParOf" srcId="{D2A392F1-BE45-4D98-A99B-20061718FBB1}" destId="{B67AE67F-4FEE-4A66-B548-5C374D40D10D}" srcOrd="3" destOrd="0" presId="urn:microsoft.com/office/officeart/2005/8/layout/radial4"/>
    <dgm:cxn modelId="{3CF4D6B3-1765-4523-A6AB-8E7EB17C341C}" type="presParOf" srcId="{D2A392F1-BE45-4D98-A99B-20061718FBB1}" destId="{E75418DC-4EC3-438D-9690-62E742DE7EFD}" srcOrd="4" destOrd="0" presId="urn:microsoft.com/office/officeart/2005/8/layout/radial4"/>
    <dgm:cxn modelId="{E9CFD1E5-2E1B-4586-A218-60DE323F9E7B}" type="presParOf" srcId="{D2A392F1-BE45-4D98-A99B-20061718FBB1}" destId="{6BDB527B-F7CB-4BDF-891A-463E1F951216}" srcOrd="5" destOrd="0" presId="urn:microsoft.com/office/officeart/2005/8/layout/radial4"/>
    <dgm:cxn modelId="{5C9FA865-43C5-4B43-AFCC-645F7C0E93DC}" type="presParOf" srcId="{D2A392F1-BE45-4D98-A99B-20061718FBB1}" destId="{FD7EFBF2-3FE5-414C-AF32-5788B946EF74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CFF73-4BCD-4790-A9E7-D878F310B5D7}">
      <dsp:nvSpPr>
        <dsp:cNvPr id="0" name=""/>
        <dsp:cNvSpPr/>
      </dsp:nvSpPr>
      <dsp:spPr>
        <a:xfrm>
          <a:off x="2914091" y="2634363"/>
          <a:ext cx="2147842" cy="21478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6500" kern="1200" dirty="0">
              <a:solidFill>
                <a:srgbClr val="164194"/>
              </a:solidFill>
            </a:rPr>
            <a:t>IA</a:t>
          </a:r>
          <a:endParaRPr lang="en-GB" sz="6500" kern="1200" dirty="0">
            <a:solidFill>
              <a:srgbClr val="164194"/>
            </a:solidFill>
          </a:endParaRPr>
        </a:p>
      </dsp:txBody>
      <dsp:txXfrm>
        <a:off x="3228635" y="2948907"/>
        <a:ext cx="1518754" cy="1518754"/>
      </dsp:txXfrm>
    </dsp:sp>
    <dsp:sp modelId="{3E4BDCBC-571F-493F-BD70-03F65E1074A5}">
      <dsp:nvSpPr>
        <dsp:cNvPr id="0" name=""/>
        <dsp:cNvSpPr/>
      </dsp:nvSpPr>
      <dsp:spPr>
        <a:xfrm rot="12892902">
          <a:off x="1453434" y="2236992"/>
          <a:ext cx="1726258" cy="61213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51EFD7-DD80-4744-A67C-D7153B82B688}">
      <dsp:nvSpPr>
        <dsp:cNvPr id="0" name=""/>
        <dsp:cNvSpPr/>
      </dsp:nvSpPr>
      <dsp:spPr>
        <a:xfrm>
          <a:off x="588284" y="1233270"/>
          <a:ext cx="2040450" cy="16323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700" kern="1200" dirty="0">
              <a:solidFill>
                <a:srgbClr val="164194"/>
              </a:solidFill>
            </a:rPr>
            <a:t>Mayor potencia de cómputo</a:t>
          </a:r>
          <a:endParaRPr lang="en-GB" sz="2700" kern="1200" dirty="0">
            <a:solidFill>
              <a:srgbClr val="164194"/>
            </a:solidFill>
          </a:endParaRPr>
        </a:p>
      </dsp:txBody>
      <dsp:txXfrm>
        <a:off x="636094" y="1281080"/>
        <a:ext cx="1944830" cy="1536740"/>
      </dsp:txXfrm>
    </dsp:sp>
    <dsp:sp modelId="{B67AE67F-4FEE-4A66-B548-5C374D40D10D}">
      <dsp:nvSpPr>
        <dsp:cNvPr id="0" name=""/>
        <dsp:cNvSpPr/>
      </dsp:nvSpPr>
      <dsp:spPr>
        <a:xfrm rot="16187487">
          <a:off x="3121539" y="1369239"/>
          <a:ext cx="1718145" cy="61213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5418DC-4EC3-438D-9690-62E742DE7EFD}">
      <dsp:nvSpPr>
        <dsp:cNvPr id="0" name=""/>
        <dsp:cNvSpPr/>
      </dsp:nvSpPr>
      <dsp:spPr>
        <a:xfrm>
          <a:off x="2957260" y="59"/>
          <a:ext cx="2040450" cy="16323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700" kern="1200" dirty="0">
              <a:solidFill>
                <a:srgbClr val="164194"/>
              </a:solidFill>
            </a:rPr>
            <a:t>Más datos</a:t>
          </a:r>
          <a:endParaRPr lang="en-GB" sz="2700" kern="1200" dirty="0">
            <a:solidFill>
              <a:srgbClr val="164194"/>
            </a:solidFill>
          </a:endParaRPr>
        </a:p>
      </dsp:txBody>
      <dsp:txXfrm>
        <a:off x="3005070" y="47869"/>
        <a:ext cx="1944830" cy="1536740"/>
      </dsp:txXfrm>
    </dsp:sp>
    <dsp:sp modelId="{6BDB527B-F7CB-4BDF-891A-463E1F951216}">
      <dsp:nvSpPr>
        <dsp:cNvPr id="0" name=""/>
        <dsp:cNvSpPr/>
      </dsp:nvSpPr>
      <dsp:spPr>
        <a:xfrm rot="19492743">
          <a:off x="4792159" y="2235256"/>
          <a:ext cx="1709960" cy="61213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7EFBF2-3FE5-414C-AF32-5788B946EF74}">
      <dsp:nvSpPr>
        <dsp:cNvPr id="0" name=""/>
        <dsp:cNvSpPr/>
      </dsp:nvSpPr>
      <dsp:spPr>
        <a:xfrm>
          <a:off x="5326236" y="1233270"/>
          <a:ext cx="2040450" cy="16323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700" kern="1200" dirty="0">
              <a:solidFill>
                <a:srgbClr val="164194"/>
              </a:solidFill>
            </a:rPr>
            <a:t>Nuevos algoritmos</a:t>
          </a:r>
          <a:endParaRPr lang="en-GB" sz="2700" kern="1200" dirty="0">
            <a:solidFill>
              <a:srgbClr val="164194"/>
            </a:solidFill>
          </a:endParaRPr>
        </a:p>
      </dsp:txBody>
      <dsp:txXfrm>
        <a:off x="5374046" y="1281080"/>
        <a:ext cx="1944830" cy="1536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s-MX" sz="4400" b="0" strike="noStrike" spc="-1">
                <a:latin typeface="Arial"/>
              </a:rPr>
              <a:t>Pulse para desplazar la diapositiva</a:t>
            </a: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s-MX" sz="2000" b="0" strike="noStrike" spc="-1">
                <a:latin typeface="Arial"/>
              </a:rPr>
              <a:t>Pulse para editar el formato de las notas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s-MX" sz="1400" b="0" strike="noStrike" spc="-1">
                <a:latin typeface="Times New Roman"/>
              </a:rPr>
              <a:t>&lt;cabecera&gt;</a:t>
            </a:r>
          </a:p>
        </p:txBody>
      </p:sp>
      <p:sp>
        <p:nvSpPr>
          <p:cNvPr id="81" name="PlaceHolder 4"/>
          <p:cNvSpPr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s-MX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es-MX" sz="1400" b="0" strike="noStrike" spc="-1">
                <a:latin typeface="Times New Roman"/>
              </a:rPr>
              <a:t>&lt;fecha/hora&gt;</a:t>
            </a:r>
          </a:p>
        </p:txBody>
      </p:sp>
      <p:sp>
        <p:nvSpPr>
          <p:cNvPr id="82" name="PlaceHolder 5"/>
          <p:cNvSpPr>
            <a:spLocks noGrp="1"/>
          </p:cNvSpPr>
          <p:nvPr>
            <p:ph type="ft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es-MX" sz="1400" b="0" strike="noStrike" spc="-1">
                <a:latin typeface="Times New Roman"/>
              </a:defRPr>
            </a:lvl1pPr>
          </a:lstStyle>
          <a:p>
            <a:r>
              <a:rPr lang="es-MX" sz="1400" b="0" strike="noStrike" spc="-1">
                <a:latin typeface="Times New Roman"/>
              </a:rPr>
              <a:t>&lt;pie de página&gt;</a:t>
            </a:r>
          </a:p>
        </p:txBody>
      </p:sp>
      <p:sp>
        <p:nvSpPr>
          <p:cNvPr id="83" name="PlaceHolder 6"/>
          <p:cNvSpPr>
            <a:spLocks noGrp="1"/>
          </p:cNvSpPr>
          <p:nvPr>
            <p:ph type="sldNum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es-MX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1B65F8B8-1459-4F44-A336-B59ADF25B027}" type="slidenum">
              <a:rPr lang="es-MX" sz="1400" b="0" strike="noStrike" spc="-1">
                <a:latin typeface="Times New Roman"/>
              </a:rPr>
              <a:t>‹Nº›</a:t>
            </a:fld>
            <a:endParaRPr lang="es-MX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body"/>
          </p:nvPr>
        </p:nvSpPr>
        <p:spPr>
          <a:xfrm>
            <a:off x="777960" y="4840200"/>
            <a:ext cx="6215040" cy="395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295" name="CustomShape 2"/>
          <p:cNvSpPr/>
          <p:nvPr/>
        </p:nvSpPr>
        <p:spPr>
          <a:xfrm>
            <a:off x="4402080" y="9553680"/>
            <a:ext cx="3367080" cy="50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377EFA11-33E8-4613-B04B-6AD7067635AD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 type="sldNum" idx="70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693C85D-3349-48F4-A545-F34D9ED63EBE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10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7102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 type="sldNum" idx="12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8187757-6F5B-470A-9064-1C97048A4BBB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11</a:t>
            </a:fld>
            <a:endParaRPr lang="es-MX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sldNum" idx="13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79D3F55-FB8D-40FE-8F97-9A76546DF5C4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12</a:t>
            </a:fld>
            <a:endParaRPr lang="es-MX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7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76" name="PlaceHolder 3"/>
          <p:cNvSpPr>
            <a:spLocks noGrp="1"/>
          </p:cNvSpPr>
          <p:nvPr>
            <p:ph type="sldNum" idx="64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5D9357C-F27F-4094-A3C9-29F64FCA3404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13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5964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 type="sldNum" idx="71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938789C-7226-4B83-8F8C-86173A59653A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14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4225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5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 type="sldNum" idx="57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C5D9D29-DDF2-49F6-9F8A-3A0FA840D905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15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0867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28" name="PlaceHolder 3"/>
          <p:cNvSpPr>
            <a:spLocks noGrp="1"/>
          </p:cNvSpPr>
          <p:nvPr>
            <p:ph type="sldNum" idx="48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4DA376E-811C-4100-ADD1-ECDB6D4631DC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16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3248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527" name="PlaceHolder 3"/>
          <p:cNvSpPr>
            <a:spLocks noGrp="1"/>
          </p:cNvSpPr>
          <p:nvPr>
            <p:ph type="sldNum" idx="81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1789B00-EF35-496D-AC91-E6284D863C3C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17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807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58" name="PlaceHolder 3"/>
          <p:cNvSpPr>
            <a:spLocks noGrp="1"/>
          </p:cNvSpPr>
          <p:nvPr>
            <p:ph type="sldNum" idx="58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C4FD628-1ED0-492B-9FAE-0D9F678F9D4B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18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11254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524" name="PlaceHolder 3"/>
          <p:cNvSpPr>
            <a:spLocks noGrp="1"/>
          </p:cNvSpPr>
          <p:nvPr>
            <p:ph type="sldNum" idx="80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A1C217D-1C0E-4713-A60B-FB8A254A48F3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19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6104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sldNum" idx="19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9B1C586-9853-4F89-A9CB-13FA6BB6C87A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54526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sldNum" idx="50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566CBFE-F37C-4E21-BAA6-2D7BE396A232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3338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500" name="PlaceHolder 3"/>
          <p:cNvSpPr>
            <a:spLocks noGrp="1"/>
          </p:cNvSpPr>
          <p:nvPr>
            <p:ph type="sldNum" idx="72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94E08D0-EB9D-454B-92EA-9D253394A3B6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21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80534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 type="sldNum" idx="43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BF5DE78-B64C-49F3-9E0C-2C18DA08D080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22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8681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 type="sldNum" idx="44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94A0A82-3B56-4003-B68F-AE343AD95E95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23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3443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530" name="PlaceHolder 3"/>
          <p:cNvSpPr>
            <a:spLocks noGrp="1"/>
          </p:cNvSpPr>
          <p:nvPr>
            <p:ph type="sldNum" idx="82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9E53DCB-0F02-4F77-A05F-05A03D3D22AC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24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0632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37" name="PlaceHolder 3"/>
          <p:cNvSpPr>
            <a:spLocks noGrp="1"/>
          </p:cNvSpPr>
          <p:nvPr>
            <p:ph type="sldNum" idx="51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09A5392-8F91-4568-9BF5-FC60E4105105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25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9259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 type="sldNum" idx="62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9ADD8EE-F577-4D20-AFED-1B523FAF3348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26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4954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85" name="PlaceHolder 3"/>
          <p:cNvSpPr>
            <a:spLocks noGrp="1"/>
          </p:cNvSpPr>
          <p:nvPr>
            <p:ph type="sldNum" idx="67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6B4741B-B49E-4AA9-9E06-6C0226C231B6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27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66031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9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91" name="PlaceHolder 3"/>
          <p:cNvSpPr>
            <a:spLocks noGrp="1"/>
          </p:cNvSpPr>
          <p:nvPr>
            <p:ph type="sldNum" idx="69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1FDABCF-93B6-4D32-837B-06A8796DD902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28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62974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503" name="PlaceHolder 3"/>
          <p:cNvSpPr>
            <a:spLocks noGrp="1"/>
          </p:cNvSpPr>
          <p:nvPr>
            <p:ph type="sldNum" idx="73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3390C6F-7BCA-4F41-82CC-88178CF53673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29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9432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 type="sldNum" idx="16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423D1FC-1048-40E5-B601-595FC2BFD246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38837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506" name="PlaceHolder 3"/>
          <p:cNvSpPr>
            <a:spLocks noGrp="1"/>
          </p:cNvSpPr>
          <p:nvPr>
            <p:ph type="sldNum" idx="74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ACAC2FE-1830-473A-99B6-04BDF3C5862D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30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952324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54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548" name="PlaceHolder 3"/>
          <p:cNvSpPr>
            <a:spLocks noGrp="1"/>
          </p:cNvSpPr>
          <p:nvPr>
            <p:ph type="sldNum" idx="88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71DAC6A-089E-4700-815F-7B7ECB9C5180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32</a:t>
            </a:fld>
            <a:endParaRPr lang="es-MX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855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E7E0D3C4-5D02-8435-C430-6C643F192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D719440-FDA7-5B4F-AF79-8CE869FC0278}" type="slidenum">
              <a:rPr lang="es-MX" altLang="es-MX" sz="1200"/>
              <a:pPr/>
              <a:t>5</a:t>
            </a:fld>
            <a:endParaRPr lang="es-MX" altLang="es-MX" sz="1200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8E441FDF-7DD8-9DDD-EE1D-864F86DEEC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C88B218C-9848-A1F2-22E0-F06F4B4AD0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559814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1140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9999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7014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sldNum" idx="54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41C3810-78BF-4A28-9659-13C35A062730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9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8022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0" y="0"/>
            <a:ext cx="9143280" cy="363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0" y="0"/>
            <a:ext cx="9143280" cy="363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 hidden="1"/>
          <p:cNvSpPr/>
          <p:nvPr/>
        </p:nvSpPr>
        <p:spPr>
          <a:xfrm>
            <a:off x="4500000" y="-27360"/>
            <a:ext cx="4678560" cy="1153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1600" b="1" strike="noStrike" spc="-1">
                <a:solidFill>
                  <a:srgbClr val="737373"/>
                </a:solidFill>
                <a:latin typeface="Soberana Sans Light"/>
                <a:ea typeface="Soberana Sans Light"/>
              </a:rPr>
              <a:t>TECNOLÓGICO NACIONAL DE MÉXICO</a:t>
            </a:r>
            <a:endParaRPr lang="es-MX" sz="1600" b="0" strike="noStrike" spc="-1">
              <a:latin typeface="Arial"/>
            </a:endParaRPr>
          </a:p>
          <a:p>
            <a:pPr algn="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737373"/>
                </a:solidFill>
                <a:latin typeface="Soberana Sans Light"/>
                <a:ea typeface="Soberana Sans Light"/>
              </a:rPr>
              <a:t>Instituto Tecnológico de Morelia</a:t>
            </a:r>
            <a:endParaRPr lang="es-MX" sz="1600" b="0" strike="noStrike" spc="-1">
              <a:latin typeface="Arial"/>
            </a:endParaRPr>
          </a:p>
          <a:p>
            <a:pPr algn="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737373"/>
                </a:solidFill>
                <a:latin typeface="Soberana Sans Light"/>
                <a:ea typeface="Soberana Sans Light"/>
              </a:rPr>
              <a:t>Centro de Cómputo</a:t>
            </a:r>
            <a:endParaRPr lang="es-MX" sz="1600" b="0" strike="noStrike" spc="-1">
              <a:latin typeface="Arial"/>
            </a:endParaRPr>
          </a:p>
          <a:p>
            <a:pPr algn="r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000000"/>
                </a:solidFill>
                <a:latin typeface="EurekaSans-Light"/>
                <a:ea typeface="EurekaSans-Light"/>
              </a:rPr>
              <a:t> </a:t>
            </a:r>
            <a:endParaRPr lang="es-MX" sz="1000" b="0" strike="noStrike" spc="-1">
              <a:latin typeface="Arial"/>
            </a:endParaRPr>
          </a:p>
          <a:p>
            <a:pPr algn="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es-MX" sz="1200" b="0" strike="noStrike" spc="-1">
              <a:latin typeface="Arial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s-MX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MX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MX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 hidden="1"/>
          <p:cNvSpPr/>
          <p:nvPr/>
        </p:nvSpPr>
        <p:spPr>
          <a:xfrm>
            <a:off x="4500000" y="-27360"/>
            <a:ext cx="4678560" cy="1153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1600" b="1" strike="noStrike" spc="-1">
                <a:solidFill>
                  <a:srgbClr val="737373"/>
                </a:solidFill>
                <a:latin typeface="Soberana Sans Light"/>
                <a:ea typeface="Soberana Sans Light"/>
              </a:rPr>
              <a:t>TECNOLÓGICO NACIONAL DE MÉXICO</a:t>
            </a:r>
            <a:endParaRPr lang="es-MX" sz="1600" b="0" strike="noStrike" spc="-1">
              <a:latin typeface="Arial"/>
            </a:endParaRPr>
          </a:p>
          <a:p>
            <a:pPr algn="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737373"/>
                </a:solidFill>
                <a:latin typeface="Soberana Sans Light"/>
                <a:ea typeface="Soberana Sans Light"/>
              </a:rPr>
              <a:t>Instituto Tecnológico de Morelia</a:t>
            </a:r>
            <a:endParaRPr lang="es-MX" sz="1600" b="0" strike="noStrike" spc="-1">
              <a:latin typeface="Arial"/>
            </a:endParaRPr>
          </a:p>
          <a:p>
            <a:pPr algn="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737373"/>
                </a:solidFill>
                <a:latin typeface="Soberana Sans Light"/>
                <a:ea typeface="Soberana Sans Light"/>
              </a:rPr>
              <a:t>Centro de Cómputo</a:t>
            </a:r>
            <a:endParaRPr lang="es-MX" sz="1600" b="0" strike="noStrike" spc="-1">
              <a:latin typeface="Arial"/>
            </a:endParaRPr>
          </a:p>
          <a:p>
            <a:pPr algn="r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000000"/>
                </a:solidFill>
                <a:latin typeface="EurekaSans-Light"/>
                <a:ea typeface="EurekaSans-Light"/>
              </a:rPr>
              <a:t> </a:t>
            </a:r>
            <a:endParaRPr lang="es-MX" sz="1000" b="0" strike="noStrike" spc="-1">
              <a:latin typeface="Arial"/>
            </a:endParaRPr>
          </a:p>
          <a:p>
            <a:pPr algn="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es-MX" sz="1200" b="0" strike="noStrike" spc="-1">
              <a:latin typeface="Arial"/>
            </a:endParaRPr>
          </a:p>
        </p:txBody>
      </p:sp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s-MX" sz="18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18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MX" sz="1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18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MX" sz="18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18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18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18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juan.or@morelia.tecnm.mx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153360" y="1964520"/>
            <a:ext cx="8835840" cy="467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85" name="CustomShape 2"/>
          <p:cNvSpPr/>
          <p:nvPr/>
        </p:nvSpPr>
        <p:spPr>
          <a:xfrm>
            <a:off x="1005840" y="2011680"/>
            <a:ext cx="7679880" cy="458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86" name="CustomShape 3"/>
          <p:cNvSpPr/>
          <p:nvPr/>
        </p:nvSpPr>
        <p:spPr>
          <a:xfrm>
            <a:off x="684000" y="2057400"/>
            <a:ext cx="7774920" cy="911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000" b="1" strike="noStrike" spc="-1" dirty="0" err="1">
                <a:solidFill>
                  <a:srgbClr val="008000"/>
                </a:solidFill>
                <a:latin typeface="Montserrat"/>
                <a:ea typeface="Calibri"/>
              </a:rPr>
              <a:t>Introducción</a:t>
            </a:r>
            <a:r>
              <a:rPr lang="en-US" sz="4000" b="1" strike="noStrike" spc="-1" dirty="0">
                <a:solidFill>
                  <a:srgbClr val="008000"/>
                </a:solidFill>
                <a:latin typeface="Montserrat"/>
                <a:ea typeface="Calibri"/>
              </a:rPr>
              <a:t> a la IA</a:t>
            </a:r>
            <a:endParaRPr lang="es-MX" sz="4000" b="0" strike="noStrike" spc="-1" dirty="0">
              <a:latin typeface="Arial"/>
            </a:endParaRPr>
          </a:p>
        </p:txBody>
      </p:sp>
      <p:sp>
        <p:nvSpPr>
          <p:cNvPr id="87" name="CustomShape 4"/>
          <p:cNvSpPr/>
          <p:nvPr/>
        </p:nvSpPr>
        <p:spPr>
          <a:xfrm>
            <a:off x="8280" y="4914360"/>
            <a:ext cx="9126000" cy="1467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000000"/>
                </a:solidFill>
                <a:latin typeface="Montserrat"/>
                <a:ea typeface="Calibri"/>
              </a:rPr>
              <a:t>Dr. Juan Carlos Olivares Rojas</a:t>
            </a:r>
            <a:endParaRPr lang="es-MX" sz="2800" b="0" strike="noStrike" spc="-1">
              <a:latin typeface="Arial"/>
            </a:endParaRPr>
          </a:p>
        </p:txBody>
      </p:sp>
      <p:sp>
        <p:nvSpPr>
          <p:cNvPr id="88" name="CustomShape 4"/>
          <p:cNvSpPr/>
          <p:nvPr/>
        </p:nvSpPr>
        <p:spPr>
          <a:xfrm>
            <a:off x="3365280" y="6392520"/>
            <a:ext cx="5769000" cy="491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2400" b="1" i="1" strike="noStrike" spc="-1" dirty="0">
                <a:solidFill>
                  <a:srgbClr val="000000"/>
                </a:solidFill>
                <a:latin typeface="Montserrat"/>
                <a:ea typeface="Calibri"/>
              </a:rPr>
              <a:t>Agosto 2024</a:t>
            </a:r>
            <a:endParaRPr lang="es-MX" sz="2400" b="0" strike="noStrike" spc="-1" dirty="0">
              <a:latin typeface="Arial"/>
            </a:endParaRPr>
          </a:p>
        </p:txBody>
      </p:sp>
      <p:pic>
        <p:nvPicPr>
          <p:cNvPr id="89" name="image3.png"/>
          <p:cNvPicPr/>
          <p:nvPr/>
        </p:nvPicPr>
        <p:blipFill>
          <a:blip r:embed="rId3"/>
          <a:srcRect r="89894"/>
          <a:stretch/>
        </p:blipFill>
        <p:spPr>
          <a:xfrm>
            <a:off x="7301160" y="0"/>
            <a:ext cx="1833120" cy="1227960"/>
          </a:xfrm>
          <a:prstGeom prst="rect">
            <a:avLst/>
          </a:prstGeom>
          <a:ln w="12600">
            <a:noFill/>
          </a:ln>
        </p:spPr>
      </p:pic>
      <p:pic>
        <p:nvPicPr>
          <p:cNvPr id="90" name="Imagen 13"/>
          <p:cNvPicPr/>
          <p:nvPr/>
        </p:nvPicPr>
        <p:blipFill>
          <a:blip r:embed="rId4"/>
          <a:stretch/>
        </p:blipFill>
        <p:spPr>
          <a:xfrm>
            <a:off x="2674800" y="65880"/>
            <a:ext cx="4626360" cy="960455"/>
          </a:xfrm>
          <a:prstGeom prst="rect">
            <a:avLst/>
          </a:prstGeom>
          <a:ln w="0">
            <a:noFill/>
          </a:ln>
        </p:spPr>
      </p:pic>
      <p:pic>
        <p:nvPicPr>
          <p:cNvPr id="92" name="Imagen 3"/>
          <p:cNvPicPr/>
          <p:nvPr/>
        </p:nvPicPr>
        <p:blipFill>
          <a:blip r:embed="rId5"/>
          <a:stretch/>
        </p:blipFill>
        <p:spPr>
          <a:xfrm>
            <a:off x="0" y="0"/>
            <a:ext cx="2564524" cy="1227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>
                <a:solidFill>
                  <a:srgbClr val="FF0000"/>
                </a:solidFill>
                <a:latin typeface="Arial"/>
                <a:ea typeface="DejaVu Sans"/>
              </a:rPr>
              <a:t>Aplicaciones de IA</a:t>
            </a:r>
            <a:endParaRPr lang="es-MX" sz="4400" b="0" strike="noStrike" spc="-1">
              <a:latin typeface="Arial"/>
            </a:endParaRPr>
          </a:p>
        </p:txBody>
      </p:sp>
      <p:pic>
        <p:nvPicPr>
          <p:cNvPr id="256" name="Imagen 2"/>
          <p:cNvPicPr/>
          <p:nvPr/>
        </p:nvPicPr>
        <p:blipFill rotWithShape="1">
          <a:blip r:embed="rId3"/>
          <a:srcRect b="69739"/>
          <a:stretch/>
        </p:blipFill>
        <p:spPr>
          <a:xfrm>
            <a:off x="73572" y="838178"/>
            <a:ext cx="4151587" cy="2346455"/>
          </a:xfrm>
          <a:prstGeom prst="rect">
            <a:avLst/>
          </a:prstGeom>
          <a:ln w="0">
            <a:noFill/>
          </a:ln>
        </p:spPr>
      </p:pic>
      <p:pic>
        <p:nvPicPr>
          <p:cNvPr id="2" name="Imagen 2">
            <a:extLst>
              <a:ext uri="{FF2B5EF4-FFF2-40B4-BE49-F238E27FC236}">
                <a16:creationId xmlns:a16="http://schemas.microsoft.com/office/drawing/2014/main" id="{FF06008A-85E9-C571-9202-7F40FE581107}"/>
              </a:ext>
            </a:extLst>
          </p:cNvPr>
          <p:cNvPicPr/>
          <p:nvPr/>
        </p:nvPicPr>
        <p:blipFill rotWithShape="1">
          <a:blip r:embed="rId3"/>
          <a:srcRect t="29770"/>
          <a:stretch/>
        </p:blipFill>
        <p:spPr>
          <a:xfrm>
            <a:off x="4225158" y="838178"/>
            <a:ext cx="4918841" cy="6019822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516501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>
                <a:solidFill>
                  <a:srgbClr val="FF0000"/>
                </a:solidFill>
                <a:latin typeface="Arial"/>
                <a:ea typeface="DejaVu Sans"/>
              </a:rPr>
              <a:t>ANN (Red Neuronal Artificial)</a:t>
            </a:r>
            <a:endParaRPr lang="es-MX" sz="4400" b="0" strike="noStrike" spc="-1">
              <a:latin typeface="Arial"/>
            </a:endParaRPr>
          </a:p>
        </p:txBody>
      </p:sp>
      <p:pic>
        <p:nvPicPr>
          <p:cNvPr id="110" name="Imagen 14"/>
          <p:cNvPicPr/>
          <p:nvPr/>
        </p:nvPicPr>
        <p:blipFill>
          <a:blip r:embed="rId3"/>
          <a:stretch/>
        </p:blipFill>
        <p:spPr>
          <a:xfrm>
            <a:off x="0" y="1296000"/>
            <a:ext cx="9112680" cy="4479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Modelo Reconocimiento Imágenes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112" name="Imagen 2"/>
          <p:cNvPicPr/>
          <p:nvPr/>
        </p:nvPicPr>
        <p:blipFill>
          <a:blip r:embed="rId3"/>
          <a:stretch/>
        </p:blipFill>
        <p:spPr>
          <a:xfrm>
            <a:off x="193680" y="979920"/>
            <a:ext cx="8625960" cy="5858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Resultados de Examen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244" name="Imagen 56"/>
          <p:cNvPicPr/>
          <p:nvPr/>
        </p:nvPicPr>
        <p:blipFill>
          <a:blip r:embed="rId3"/>
          <a:stretch/>
        </p:blipFill>
        <p:spPr>
          <a:xfrm>
            <a:off x="822960" y="613080"/>
            <a:ext cx="7112880" cy="61048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175107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>
                <a:solidFill>
                  <a:srgbClr val="FF0000"/>
                </a:solidFill>
                <a:latin typeface="Arial"/>
                <a:ea typeface="DejaVu Sans"/>
              </a:rPr>
              <a:t>Complejidad IA</a:t>
            </a:r>
            <a:endParaRPr lang="es-MX" sz="4400" b="0" strike="noStrike" spc="-1">
              <a:latin typeface="Arial"/>
            </a:endParaRPr>
          </a:p>
        </p:txBody>
      </p:sp>
      <p:pic>
        <p:nvPicPr>
          <p:cNvPr id="258" name="Imagen 4"/>
          <p:cNvPicPr/>
          <p:nvPr/>
        </p:nvPicPr>
        <p:blipFill>
          <a:blip r:embed="rId3"/>
          <a:stretch/>
        </p:blipFill>
        <p:spPr>
          <a:xfrm>
            <a:off x="0" y="907919"/>
            <a:ext cx="9144000" cy="579768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14237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>
                <a:solidFill>
                  <a:srgbClr val="FF0000"/>
                </a:solidFill>
                <a:latin typeface="Arial"/>
                <a:ea typeface="DejaVu Sans"/>
              </a:rPr>
              <a:t>Proceso de ML</a:t>
            </a:r>
            <a:endParaRPr lang="es-MX" sz="4400" b="0" strike="noStrike" spc="-1">
              <a:latin typeface="Arial"/>
            </a:endParaRPr>
          </a:p>
        </p:txBody>
      </p:sp>
      <p:pic>
        <p:nvPicPr>
          <p:cNvPr id="229" name="Imagen 28"/>
          <p:cNvPicPr/>
          <p:nvPr/>
        </p:nvPicPr>
        <p:blipFill>
          <a:blip r:embed="rId3"/>
          <a:stretch/>
        </p:blipFill>
        <p:spPr>
          <a:xfrm>
            <a:off x="5760" y="1231560"/>
            <a:ext cx="9101520" cy="42217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12099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>
                <a:solidFill>
                  <a:srgbClr val="FF0000"/>
                </a:solidFill>
                <a:latin typeface="Arial"/>
                <a:ea typeface="DejaVu Sans"/>
              </a:rPr>
              <a:t>Entrenamiento</a:t>
            </a:r>
            <a:endParaRPr lang="es-MX" sz="4400" b="0" strike="noStrike" spc="-1">
              <a:latin typeface="Arial"/>
            </a:endParaRPr>
          </a:p>
        </p:txBody>
      </p:sp>
      <p:pic>
        <p:nvPicPr>
          <p:cNvPr id="211" name="Imagen 2"/>
          <p:cNvPicPr/>
          <p:nvPr/>
        </p:nvPicPr>
        <p:blipFill>
          <a:blip r:embed="rId3"/>
          <a:stretch/>
        </p:blipFill>
        <p:spPr>
          <a:xfrm>
            <a:off x="387360" y="1021320"/>
            <a:ext cx="7771680" cy="4220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286265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>
                <a:solidFill>
                  <a:srgbClr val="FF0000"/>
                </a:solidFill>
                <a:latin typeface="Arial"/>
                <a:ea typeface="DejaVu Sans"/>
              </a:rPr>
              <a:t>Entrenamiento</a:t>
            </a:r>
            <a:endParaRPr lang="es-MX" sz="4400" b="0" strike="noStrike" spc="-1">
              <a:latin typeface="Arial"/>
            </a:endParaRPr>
          </a:p>
        </p:txBody>
      </p:sp>
      <p:pic>
        <p:nvPicPr>
          <p:cNvPr id="278" name="Imagen 29"/>
          <p:cNvPicPr/>
          <p:nvPr/>
        </p:nvPicPr>
        <p:blipFill>
          <a:blip r:embed="rId3"/>
          <a:stretch/>
        </p:blipFill>
        <p:spPr>
          <a:xfrm>
            <a:off x="-1" y="1125360"/>
            <a:ext cx="9143279" cy="5107274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127089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>
                <a:solidFill>
                  <a:srgbClr val="FF0000"/>
                </a:solidFill>
                <a:latin typeface="Arial"/>
                <a:ea typeface="DejaVu Sans"/>
              </a:rPr>
              <a:t>Aprendizaje Profundo</a:t>
            </a:r>
            <a:endParaRPr lang="es-MX" sz="4400" b="0" strike="noStrike" spc="-1">
              <a:latin typeface="Arial"/>
            </a:endParaRPr>
          </a:p>
        </p:txBody>
      </p:sp>
      <p:pic>
        <p:nvPicPr>
          <p:cNvPr id="231" name="Imagen 30"/>
          <p:cNvPicPr/>
          <p:nvPr/>
        </p:nvPicPr>
        <p:blipFill>
          <a:blip r:embed="rId3"/>
          <a:stretch/>
        </p:blipFill>
        <p:spPr>
          <a:xfrm>
            <a:off x="685800" y="783720"/>
            <a:ext cx="7771680" cy="55155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003253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>
                <a:solidFill>
                  <a:srgbClr val="FF0000"/>
                </a:solidFill>
                <a:latin typeface="Arial"/>
                <a:ea typeface="DejaVu Sans"/>
              </a:rPr>
              <a:t>Tipos de Redes</a:t>
            </a:r>
            <a:endParaRPr lang="es-MX" sz="4400" b="0" strike="noStrike" spc="-1">
              <a:latin typeface="Arial"/>
            </a:endParaRPr>
          </a:p>
        </p:txBody>
      </p:sp>
      <p:pic>
        <p:nvPicPr>
          <p:cNvPr id="276" name="Imagen 25"/>
          <p:cNvPicPr/>
          <p:nvPr/>
        </p:nvPicPr>
        <p:blipFill>
          <a:blip r:embed="rId3"/>
          <a:stretch/>
        </p:blipFill>
        <p:spPr>
          <a:xfrm>
            <a:off x="94593" y="983879"/>
            <a:ext cx="9048687" cy="543794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177039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>
                <a:solidFill>
                  <a:srgbClr val="FF0000"/>
                </a:solidFill>
                <a:latin typeface="Arial"/>
                <a:ea typeface="DejaVu Sans"/>
              </a:rPr>
              <a:t>Boom IA</a:t>
            </a:r>
            <a:endParaRPr lang="es-MX" sz="4400" b="0" strike="noStrike" spc="-1">
              <a:latin typeface="Arial"/>
            </a:endParaRPr>
          </a:p>
        </p:txBody>
      </p:sp>
      <p:graphicFrame>
        <p:nvGraphicFramePr>
          <p:cNvPr id="2" name="Diagram 3">
            <a:extLst>
              <a:ext uri="{FF2B5EF4-FFF2-40B4-BE49-F238E27FC236}">
                <a16:creationId xmlns:a16="http://schemas.microsoft.com/office/drawing/2014/main" id="{29A6B263-5620-F10B-2C9C-68ADE426DA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520433"/>
              </p:ext>
            </p:extLst>
          </p:nvPr>
        </p:nvGraphicFramePr>
        <p:xfrm>
          <a:off x="594154" y="1124608"/>
          <a:ext cx="7954971" cy="4782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87307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>
                <a:solidFill>
                  <a:srgbClr val="FF0000"/>
                </a:solidFill>
                <a:latin typeface="Arial"/>
                <a:ea typeface="DejaVu Sans"/>
              </a:rPr>
              <a:t>Transformers</a:t>
            </a:r>
            <a:endParaRPr lang="es-MX" sz="4400" b="0" strike="noStrike" spc="-1">
              <a:latin typeface="Arial"/>
            </a:endParaRPr>
          </a:p>
        </p:txBody>
      </p:sp>
      <p:pic>
        <p:nvPicPr>
          <p:cNvPr id="215" name="Imagen 10"/>
          <p:cNvPicPr/>
          <p:nvPr/>
        </p:nvPicPr>
        <p:blipFill>
          <a:blip r:embed="rId3"/>
          <a:stretch/>
        </p:blipFill>
        <p:spPr>
          <a:xfrm>
            <a:off x="1726560" y="783720"/>
            <a:ext cx="4996440" cy="60094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086201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>
                <a:solidFill>
                  <a:srgbClr val="FF0000"/>
                </a:solidFill>
                <a:latin typeface="Arial"/>
                <a:ea typeface="DejaVu Sans"/>
              </a:rPr>
              <a:t>Complejidad NLP</a:t>
            </a:r>
            <a:endParaRPr lang="es-MX" sz="4400" b="0" strike="noStrike" spc="-1">
              <a:latin typeface="Arial"/>
            </a:endParaRPr>
          </a:p>
        </p:txBody>
      </p:sp>
      <p:pic>
        <p:nvPicPr>
          <p:cNvPr id="260" name="Imagen 26"/>
          <p:cNvPicPr/>
          <p:nvPr/>
        </p:nvPicPr>
        <p:blipFill>
          <a:blip r:embed="rId3"/>
          <a:stretch/>
        </p:blipFill>
        <p:spPr>
          <a:xfrm>
            <a:off x="842040" y="918360"/>
            <a:ext cx="7771680" cy="4414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281664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>
                <a:solidFill>
                  <a:srgbClr val="FF0000"/>
                </a:solidFill>
                <a:latin typeface="Arial"/>
                <a:ea typeface="DejaVu Sans"/>
              </a:rPr>
              <a:t>ML vs LLM</a:t>
            </a:r>
            <a:endParaRPr lang="es-MX" sz="4400" b="0" strike="noStrike" spc="-1">
              <a:latin typeface="Arial"/>
            </a:endParaRPr>
          </a:p>
        </p:txBody>
      </p:sp>
      <p:pic>
        <p:nvPicPr>
          <p:cNvPr id="201" name="Imagen 4"/>
          <p:cNvPicPr/>
          <p:nvPr/>
        </p:nvPicPr>
        <p:blipFill>
          <a:blip r:embed="rId3"/>
          <a:stretch/>
        </p:blipFill>
        <p:spPr>
          <a:xfrm>
            <a:off x="1" y="1459799"/>
            <a:ext cx="9143280" cy="4268339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100515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>
                <a:solidFill>
                  <a:srgbClr val="FF0000"/>
                </a:solidFill>
                <a:latin typeface="Arial"/>
                <a:ea typeface="DejaVu Sans"/>
              </a:rPr>
              <a:t>Construcción de Apps con IA</a:t>
            </a:r>
            <a:endParaRPr lang="es-MX" sz="4400" b="0" strike="noStrike" spc="-1">
              <a:latin typeface="Arial"/>
            </a:endParaRPr>
          </a:p>
        </p:txBody>
      </p:sp>
      <p:pic>
        <p:nvPicPr>
          <p:cNvPr id="203" name="Imagen 8"/>
          <p:cNvPicPr/>
          <p:nvPr/>
        </p:nvPicPr>
        <p:blipFill rotWithShape="1">
          <a:blip r:embed="rId3"/>
          <a:srcRect l="8850" t="20200" r="13327"/>
          <a:stretch/>
        </p:blipFill>
        <p:spPr>
          <a:xfrm>
            <a:off x="0" y="1135116"/>
            <a:ext cx="9143279" cy="5402317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675924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>
                <a:solidFill>
                  <a:srgbClr val="FF0000"/>
                </a:solidFill>
                <a:latin typeface="Arial"/>
                <a:ea typeface="DejaVu Sans"/>
              </a:rPr>
              <a:t>Repositorios</a:t>
            </a:r>
            <a:endParaRPr lang="es-MX" sz="4400" b="0" strike="noStrike" spc="-1">
              <a:latin typeface="Arial"/>
            </a:endParaRPr>
          </a:p>
        </p:txBody>
      </p:sp>
      <p:pic>
        <p:nvPicPr>
          <p:cNvPr id="280" name="Imagen 31"/>
          <p:cNvPicPr/>
          <p:nvPr/>
        </p:nvPicPr>
        <p:blipFill>
          <a:blip r:embed="rId3"/>
          <a:stretch/>
        </p:blipFill>
        <p:spPr>
          <a:xfrm>
            <a:off x="0" y="1394279"/>
            <a:ext cx="9144000" cy="4459983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790379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>
                <a:solidFill>
                  <a:srgbClr val="FF0000"/>
                </a:solidFill>
                <a:latin typeface="Arial"/>
                <a:ea typeface="DejaVu Sans"/>
              </a:rPr>
              <a:t>Codificador-Decodificador</a:t>
            </a:r>
            <a:endParaRPr lang="es-MX" sz="4400" b="0" strike="noStrike" spc="-1">
              <a:latin typeface="Arial"/>
            </a:endParaRPr>
          </a:p>
        </p:txBody>
      </p:sp>
      <p:pic>
        <p:nvPicPr>
          <p:cNvPr id="217" name="Imagen 12"/>
          <p:cNvPicPr/>
          <p:nvPr/>
        </p:nvPicPr>
        <p:blipFill>
          <a:blip r:embed="rId3"/>
          <a:stretch/>
        </p:blipFill>
        <p:spPr>
          <a:xfrm>
            <a:off x="-7920" y="1191600"/>
            <a:ext cx="9143280" cy="42537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75613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>
                <a:solidFill>
                  <a:srgbClr val="FF0000"/>
                </a:solidFill>
                <a:latin typeface="Arial"/>
                <a:ea typeface="DejaVu Sans"/>
              </a:rPr>
              <a:t>Modelos de Vision-Lenguaje</a:t>
            </a:r>
            <a:endParaRPr lang="es-MX" sz="4400" b="0" strike="noStrike" spc="-1">
              <a:latin typeface="Arial"/>
            </a:endParaRPr>
          </a:p>
        </p:txBody>
      </p:sp>
      <p:pic>
        <p:nvPicPr>
          <p:cNvPr id="240" name="Imagen 40"/>
          <p:cNvPicPr/>
          <p:nvPr/>
        </p:nvPicPr>
        <p:blipFill>
          <a:blip r:embed="rId3"/>
          <a:stretch/>
        </p:blipFill>
        <p:spPr>
          <a:xfrm>
            <a:off x="86040" y="975960"/>
            <a:ext cx="8960400" cy="5102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227039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>
                <a:solidFill>
                  <a:srgbClr val="FF0000"/>
                </a:solidFill>
                <a:latin typeface="Arial"/>
                <a:ea typeface="DejaVu Sans"/>
              </a:rPr>
              <a:t>Combinación de Modelos</a:t>
            </a:r>
            <a:endParaRPr lang="es-MX" sz="4400" b="0" strike="noStrike" spc="-1">
              <a:latin typeface="Arial"/>
            </a:endParaRPr>
          </a:p>
        </p:txBody>
      </p:sp>
      <p:pic>
        <p:nvPicPr>
          <p:cNvPr id="250" name="Imagen 64"/>
          <p:cNvPicPr/>
          <p:nvPr/>
        </p:nvPicPr>
        <p:blipFill>
          <a:blip r:embed="rId3"/>
          <a:stretch/>
        </p:blipFill>
        <p:spPr>
          <a:xfrm>
            <a:off x="-7920" y="1427400"/>
            <a:ext cx="9144000" cy="35740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018052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>
                <a:solidFill>
                  <a:srgbClr val="FF0000"/>
                </a:solidFill>
                <a:latin typeface="Arial"/>
                <a:ea typeface="DejaVu Sans"/>
              </a:rPr>
              <a:t>Modelos Bidireccionales</a:t>
            </a:r>
            <a:endParaRPr lang="es-MX" sz="4400" b="0" strike="noStrike" spc="-1">
              <a:latin typeface="Arial"/>
            </a:endParaRPr>
          </a:p>
        </p:txBody>
      </p:sp>
      <p:pic>
        <p:nvPicPr>
          <p:cNvPr id="254" name="Imagen 68"/>
          <p:cNvPicPr/>
          <p:nvPr/>
        </p:nvPicPr>
        <p:blipFill>
          <a:blip r:embed="rId3"/>
          <a:stretch/>
        </p:blipFill>
        <p:spPr>
          <a:xfrm>
            <a:off x="0" y="1166648"/>
            <a:ext cx="9135360" cy="3867232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21226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>
                <a:solidFill>
                  <a:srgbClr val="FF0000"/>
                </a:solidFill>
                <a:latin typeface="Arial"/>
                <a:ea typeface="DejaVu Sans"/>
              </a:rPr>
              <a:t>Generación de Código</a:t>
            </a:r>
            <a:endParaRPr lang="es-MX" sz="4400" b="0" strike="noStrike" spc="-1">
              <a:latin typeface="Arial"/>
            </a:endParaRPr>
          </a:p>
        </p:txBody>
      </p:sp>
      <p:pic>
        <p:nvPicPr>
          <p:cNvPr id="262" name="Imagen 28"/>
          <p:cNvPicPr/>
          <p:nvPr/>
        </p:nvPicPr>
        <p:blipFill>
          <a:blip r:embed="rId3"/>
          <a:stretch/>
        </p:blipFill>
        <p:spPr>
          <a:xfrm>
            <a:off x="-1" y="1404719"/>
            <a:ext cx="9143279" cy="441801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182773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>
                <a:solidFill>
                  <a:srgbClr val="FF0000"/>
                </a:solidFill>
                <a:latin typeface="Arial"/>
                <a:ea typeface="DejaVu Sans"/>
              </a:rPr>
              <a:t>Boom IA</a:t>
            </a:r>
            <a:endParaRPr lang="es-MX" sz="4400" b="0" strike="noStrike" spc="-1">
              <a:latin typeface="Arial"/>
            </a:endParaRPr>
          </a:p>
        </p:txBody>
      </p:sp>
      <p:pic>
        <p:nvPicPr>
          <p:cNvPr id="118" name="Imagen 2"/>
          <p:cNvPicPr/>
          <p:nvPr/>
        </p:nvPicPr>
        <p:blipFill>
          <a:blip r:embed="rId3"/>
          <a:stretch/>
        </p:blipFill>
        <p:spPr>
          <a:xfrm>
            <a:off x="-1" y="907919"/>
            <a:ext cx="9143279" cy="4977873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86902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>
                <a:solidFill>
                  <a:srgbClr val="FF0000"/>
                </a:solidFill>
                <a:latin typeface="Arial"/>
                <a:ea typeface="DejaVu Sans"/>
              </a:rPr>
              <a:t>Modelos de Código</a:t>
            </a:r>
            <a:endParaRPr lang="es-MX" sz="4400" b="0" strike="noStrike" spc="-1">
              <a:latin typeface="Arial"/>
            </a:endParaRPr>
          </a:p>
        </p:txBody>
      </p:sp>
      <p:pic>
        <p:nvPicPr>
          <p:cNvPr id="264" name="Imagen 32"/>
          <p:cNvPicPr/>
          <p:nvPr/>
        </p:nvPicPr>
        <p:blipFill>
          <a:blip r:embed="rId3"/>
          <a:stretch/>
        </p:blipFill>
        <p:spPr>
          <a:xfrm>
            <a:off x="-1" y="1213919"/>
            <a:ext cx="9143279" cy="321093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66589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3676"/>
          </a:xfrm>
        </p:spPr>
        <p:txBody>
          <a:bodyPr/>
          <a:lstStyle/>
          <a:p>
            <a:r>
              <a:rPr lang="es-ES_tradnl" dirty="0"/>
              <a:t>XAI: IA Explicable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D7F2FF-0137-EAEA-9C8B-500164C43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02" y="994777"/>
            <a:ext cx="6476104" cy="496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71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>
                <a:solidFill>
                  <a:srgbClr val="FF0000"/>
                </a:solidFill>
                <a:latin typeface="Montserrat"/>
                <a:ea typeface="DejaVu Sans"/>
              </a:rPr>
              <a:t>¿Preguntas?</a:t>
            </a:r>
            <a:endParaRPr lang="es-MX" sz="4400" b="0" strike="noStrike" spc="-1"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subTitle"/>
          </p:nvPr>
        </p:nvSpPr>
        <p:spPr>
          <a:xfrm>
            <a:off x="2664360" y="2105280"/>
            <a:ext cx="6478920" cy="290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0" indent="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None/>
            </a:pPr>
            <a:r>
              <a:rPr lang="es-ES_tradnl" sz="3600" b="0" strike="noStrike" spc="-1" dirty="0">
                <a:solidFill>
                  <a:srgbClr val="000000"/>
                </a:solidFill>
                <a:latin typeface="Montserrat"/>
                <a:ea typeface="DejaVu Sans"/>
              </a:rPr>
              <a:t>¡Muchas Gracias!</a:t>
            </a:r>
            <a:endParaRPr lang="es-MX" sz="3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es-MX" sz="3600" b="0" strike="noStrike" spc="-1" dirty="0">
              <a:latin typeface="Arial"/>
            </a:endParaRPr>
          </a:p>
          <a:p>
            <a:pPr marL="0" indent="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None/>
            </a:pPr>
            <a:r>
              <a:rPr lang="es-ES_tradnl" sz="3600" b="0" u="sng" strike="noStrike" spc="-1" dirty="0">
                <a:solidFill>
                  <a:srgbClr val="0000FF"/>
                </a:solidFill>
                <a:uFillTx/>
                <a:latin typeface="Montserrat"/>
                <a:ea typeface="DejaVu Sans"/>
                <a:hlinkClick r:id="rId3"/>
              </a:rPr>
              <a:t>juan.or@morelia.tecnm.mx</a:t>
            </a:r>
            <a:endParaRPr lang="es-MX" sz="3600" b="0" strike="noStrike" spc="-1" dirty="0">
              <a:latin typeface="Arial"/>
            </a:endParaRPr>
          </a:p>
        </p:txBody>
      </p:sp>
      <p:pic>
        <p:nvPicPr>
          <p:cNvPr id="293" name="Picture 7"/>
          <p:cNvPicPr/>
          <p:nvPr/>
        </p:nvPicPr>
        <p:blipFill>
          <a:blip r:embed="rId4"/>
          <a:stretch/>
        </p:blipFill>
        <p:spPr>
          <a:xfrm>
            <a:off x="468720" y="1254600"/>
            <a:ext cx="2194920" cy="4602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Máquinas inteligentes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5658ECC-2312-E840-BD8C-9A799FC04452}"/>
              </a:ext>
            </a:extLst>
          </p:cNvPr>
          <p:cNvSpPr/>
          <p:nvPr/>
        </p:nvSpPr>
        <p:spPr>
          <a:xfrm>
            <a:off x="183823" y="902864"/>
            <a:ext cx="877635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Tareas</a:t>
            </a:r>
            <a:r>
              <a:rPr lang="en-US" sz="32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básicas</a:t>
            </a:r>
            <a:r>
              <a:rPr lang="en-US" sz="32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para un </a:t>
            </a:r>
            <a:r>
              <a:rPr lang="en-US" sz="32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humano</a:t>
            </a:r>
            <a:r>
              <a:rPr lang="en-US" sz="32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son de </a:t>
            </a:r>
            <a:r>
              <a:rPr lang="en-US" sz="32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mucha</a:t>
            </a:r>
            <a:r>
              <a:rPr lang="en-US" sz="32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complejidad</a:t>
            </a:r>
            <a:r>
              <a:rPr lang="en-US" sz="32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en</a:t>
            </a:r>
            <a:r>
              <a:rPr lang="en-US" sz="32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el</a:t>
            </a:r>
            <a:r>
              <a:rPr lang="en-US" sz="32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computador</a:t>
            </a:r>
            <a:r>
              <a:rPr lang="en-US" sz="32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Ver (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visión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artificial)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Hablar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Escuchar</a:t>
            </a: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Lo </a:t>
            </a: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cual</a:t>
            </a:r>
            <a:r>
              <a:rPr lang="en-US" sz="3200" dirty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nos</a:t>
            </a:r>
            <a:r>
              <a:rPr lang="en-US" sz="3200" dirty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permite</a:t>
            </a:r>
            <a:r>
              <a:rPr lang="en-US" sz="3200" dirty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Aprender</a:t>
            </a: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Clasificar</a:t>
            </a: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Reconocer</a:t>
            </a: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53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2 Marcador de número de diapositiva">
            <a:extLst>
              <a:ext uri="{FF2B5EF4-FFF2-40B4-BE49-F238E27FC236}">
                <a16:creationId xmlns:a16="http://schemas.microsoft.com/office/drawing/2014/main" id="{12CC6C05-D065-8826-39E2-57855FFE9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s-MX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A7A399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fld id="{16E8333D-3D6F-F345-9104-30604583464B}" type="slidenum">
              <a:rPr lang="es-MX" altLang="es-MX" smtClean="0"/>
              <a:pPr/>
              <a:t>5</a:t>
            </a:fld>
            <a:endParaRPr lang="es-MX" altLang="es-MX" sz="1000">
              <a:solidFill>
                <a:srgbClr val="A7A399"/>
              </a:solidFill>
            </a:endParaRPr>
          </a:p>
        </p:txBody>
      </p:sp>
      <p:sp>
        <p:nvSpPr>
          <p:cNvPr id="23555" name="Line 2">
            <a:extLst>
              <a:ext uri="{FF2B5EF4-FFF2-40B4-BE49-F238E27FC236}">
                <a16:creationId xmlns:a16="http://schemas.microsoft.com/office/drawing/2014/main" id="{66831281-811C-B118-DC3D-705DBB2406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228600"/>
            <a:ext cx="0" cy="6172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BC67B69B-300D-40F5-E1B5-312C37914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28600"/>
            <a:ext cx="8077200" cy="61722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ES" altLang="es-MX"/>
          </a:p>
        </p:txBody>
      </p:sp>
      <p:sp>
        <p:nvSpPr>
          <p:cNvPr id="23557" name="Line 4">
            <a:extLst>
              <a:ext uri="{FF2B5EF4-FFF2-40B4-BE49-F238E27FC236}">
                <a16:creationId xmlns:a16="http://schemas.microsoft.com/office/drawing/2014/main" id="{84E51B5C-AE94-9749-5B21-B15D9F5CCFC4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2819400"/>
            <a:ext cx="807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23558" name="Text Box 5">
            <a:extLst>
              <a:ext uri="{FF2B5EF4-FFF2-40B4-BE49-F238E27FC236}">
                <a16:creationId xmlns:a16="http://schemas.microsoft.com/office/drawing/2014/main" id="{129C1490-7752-1DB0-FBE3-CE42A61B1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57200"/>
            <a:ext cx="37338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s-MX" altLang="es-MX" sz="2000"/>
              <a:t>“La automatización de actividades que vinculamos con procesos de pensamiento humano, tales como la toma de decisiones, resolución de problemas, aprendizaje ...”</a:t>
            </a:r>
          </a:p>
          <a:p>
            <a:pPr algn="just"/>
            <a:r>
              <a:rPr lang="es-MX" altLang="es-MX" sz="2000"/>
              <a:t>(Bellman, 1978).</a:t>
            </a:r>
          </a:p>
          <a:p>
            <a:pPr algn="just"/>
            <a:endParaRPr lang="es-MX" altLang="es-MX" sz="2000"/>
          </a:p>
        </p:txBody>
      </p:sp>
      <p:sp>
        <p:nvSpPr>
          <p:cNvPr id="23559" name="Text Box 6">
            <a:extLst>
              <a:ext uri="{FF2B5EF4-FFF2-40B4-BE49-F238E27FC236}">
                <a16:creationId xmlns:a16="http://schemas.microsoft.com/office/drawing/2014/main" id="{E27E8827-2ACB-AA59-26CD-6A22D4CE4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12725"/>
            <a:ext cx="40386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s-MX" altLang="es-MX" sz="2000"/>
              <a:t>“El estudio de las facultades mentales mediante el uso de modelos computacionales”</a:t>
            </a:r>
          </a:p>
          <a:p>
            <a:pPr algn="just"/>
            <a:r>
              <a:rPr lang="es-MX" altLang="es-MX" sz="2000"/>
              <a:t>(Charniak y McDermott, 1985).</a:t>
            </a:r>
          </a:p>
          <a:p>
            <a:pPr algn="just"/>
            <a:endParaRPr lang="es-MX" altLang="es-MX" sz="2000"/>
          </a:p>
          <a:p>
            <a:pPr algn="just"/>
            <a:r>
              <a:rPr lang="es-MX" altLang="es-MX" sz="2000"/>
              <a:t>“Estudio de los cálculos que permiten percibir, razonar y actuar”</a:t>
            </a:r>
          </a:p>
          <a:p>
            <a:pPr algn="just"/>
            <a:r>
              <a:rPr lang="es-MX" altLang="es-MX" sz="2000"/>
              <a:t> (Winston, 1992).</a:t>
            </a:r>
          </a:p>
          <a:p>
            <a:pPr algn="just"/>
            <a:endParaRPr lang="es-MX" altLang="es-MX" sz="2000"/>
          </a:p>
        </p:txBody>
      </p:sp>
      <p:sp>
        <p:nvSpPr>
          <p:cNvPr id="23560" name="Text Box 7">
            <a:extLst>
              <a:ext uri="{FF2B5EF4-FFF2-40B4-BE49-F238E27FC236}">
                <a16:creationId xmlns:a16="http://schemas.microsoft.com/office/drawing/2014/main" id="{17C12E59-3F59-5E65-EAAA-B09478C52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895600"/>
            <a:ext cx="37338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MX" altLang="es-MX" sz="2000"/>
              <a:t>“El arte de crear máquinas con</a:t>
            </a:r>
          </a:p>
          <a:p>
            <a:r>
              <a:rPr lang="es-MX" altLang="es-MX" sz="2000"/>
              <a:t>capacidad de realizar funciones</a:t>
            </a:r>
          </a:p>
          <a:p>
            <a:r>
              <a:rPr lang="es-MX" altLang="es-MX" sz="2000"/>
              <a:t>que realizadas por personas</a:t>
            </a:r>
          </a:p>
          <a:p>
            <a:r>
              <a:rPr lang="es-MX" altLang="es-MX" sz="2000"/>
              <a:t>requieren de inteligencia”</a:t>
            </a:r>
          </a:p>
          <a:p>
            <a:r>
              <a:rPr lang="es-MX" altLang="es-MX" sz="2000"/>
              <a:t>(Kurzweil, 1990).</a:t>
            </a:r>
          </a:p>
          <a:p>
            <a:endParaRPr lang="es-MX" altLang="es-MX" sz="2000"/>
          </a:p>
          <a:p>
            <a:r>
              <a:rPr lang="es-MX" altLang="es-MX" sz="2000"/>
              <a:t>“El estudio de cómo lograr que</a:t>
            </a:r>
          </a:p>
          <a:p>
            <a:r>
              <a:rPr lang="es-MX" altLang="es-MX" sz="2000"/>
              <a:t>las computadoras realicen</a:t>
            </a:r>
          </a:p>
          <a:p>
            <a:r>
              <a:rPr lang="es-MX" altLang="es-MX" sz="2000"/>
              <a:t>tareas que, por el momento, los</a:t>
            </a:r>
          </a:p>
          <a:p>
            <a:r>
              <a:rPr lang="es-MX" altLang="es-MX" sz="2000"/>
              <a:t>humanos hacen mejor”</a:t>
            </a:r>
          </a:p>
          <a:p>
            <a:r>
              <a:rPr lang="es-MX" altLang="es-MX" sz="2000"/>
              <a:t> (Rich y Knight, 1991).</a:t>
            </a:r>
          </a:p>
          <a:p>
            <a:pPr algn="just"/>
            <a:endParaRPr lang="es-MX" altLang="es-MX" sz="2000"/>
          </a:p>
        </p:txBody>
      </p:sp>
      <p:sp>
        <p:nvSpPr>
          <p:cNvPr id="23561" name="Text Box 8">
            <a:extLst>
              <a:ext uri="{FF2B5EF4-FFF2-40B4-BE49-F238E27FC236}">
                <a16:creationId xmlns:a16="http://schemas.microsoft.com/office/drawing/2014/main" id="{F4082893-E3E1-E295-4E6E-C58FCA2DC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879725"/>
            <a:ext cx="40386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s-MX" altLang="es-MX" sz="2000"/>
              <a:t>“Un campo de estudio que se enfoca a la explicación y emulación de la conducta inteligente en función de procesos computacionales”</a:t>
            </a:r>
          </a:p>
          <a:p>
            <a:pPr algn="just"/>
            <a:r>
              <a:rPr lang="es-MX" altLang="es-MX" sz="2000"/>
              <a:t>(Schalkoff, 1990).</a:t>
            </a:r>
          </a:p>
          <a:p>
            <a:pPr algn="just"/>
            <a:endParaRPr lang="es-MX" altLang="es-MX" sz="2000"/>
          </a:p>
          <a:p>
            <a:pPr algn="just"/>
            <a:r>
              <a:rPr lang="es-MX" altLang="es-MX" sz="2000"/>
              <a:t>“La rama de la ciencia de la computación que se ocupa de la automatización de la conducta inteligente” </a:t>
            </a:r>
          </a:p>
          <a:p>
            <a:pPr algn="just"/>
            <a:r>
              <a:rPr lang="es-MX" altLang="es-MX" sz="2000"/>
              <a:t>(Luger y Stubblefield, 1993)</a:t>
            </a:r>
          </a:p>
          <a:p>
            <a:pPr algn="just"/>
            <a:endParaRPr lang="es-MX" altLang="es-MX" sz="2000"/>
          </a:p>
        </p:txBody>
      </p:sp>
      <p:sp>
        <p:nvSpPr>
          <p:cNvPr id="23562" name="Text Box 9">
            <a:extLst>
              <a:ext uri="{FF2B5EF4-FFF2-40B4-BE49-F238E27FC236}">
                <a16:creationId xmlns:a16="http://schemas.microsoft.com/office/drawing/2014/main" id="{BA5F30D0-72E3-1FB6-9462-1E1427D05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008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MX" altLang="es-MX"/>
              <a:t>Eficiencia Humana</a:t>
            </a:r>
          </a:p>
        </p:txBody>
      </p:sp>
      <p:sp>
        <p:nvSpPr>
          <p:cNvPr id="23563" name="Text Box 10">
            <a:extLst>
              <a:ext uri="{FF2B5EF4-FFF2-40B4-BE49-F238E27FC236}">
                <a16:creationId xmlns:a16="http://schemas.microsoft.com/office/drawing/2014/main" id="{081E3F16-A889-004C-7B1E-027C30FCD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64008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MX" altLang="es-MX"/>
              <a:t>Racionalidad</a:t>
            </a:r>
          </a:p>
        </p:txBody>
      </p:sp>
      <p:sp>
        <p:nvSpPr>
          <p:cNvPr id="23564" name="Text Box 11">
            <a:extLst>
              <a:ext uri="{FF2B5EF4-FFF2-40B4-BE49-F238E27FC236}">
                <a16:creationId xmlns:a16="http://schemas.microsoft.com/office/drawing/2014/main" id="{A5BBB44D-8FF2-0019-5332-F217F3D47F20}"/>
              </a:ext>
            </a:extLst>
          </p:cNvPr>
          <p:cNvSpPr txBox="1">
            <a:spLocks noChangeArrowheads="1"/>
          </p:cNvSpPr>
          <p:nvPr/>
        </p:nvSpPr>
        <p:spPr bwMode="auto">
          <a:xfrm rot="-10787752">
            <a:off x="150813" y="3768725"/>
            <a:ext cx="611187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MX" altLang="es-MX" sz="2800"/>
              <a:t>Conducta</a:t>
            </a:r>
          </a:p>
        </p:txBody>
      </p:sp>
      <p:sp>
        <p:nvSpPr>
          <p:cNvPr id="23565" name="Text Box 12">
            <a:extLst>
              <a:ext uri="{FF2B5EF4-FFF2-40B4-BE49-F238E27FC236}">
                <a16:creationId xmlns:a16="http://schemas.microsoft.com/office/drawing/2014/main" id="{A6FF685C-4B9C-AF9C-59AA-5A499765348E}"/>
              </a:ext>
            </a:extLst>
          </p:cNvPr>
          <p:cNvSpPr txBox="1">
            <a:spLocks noChangeArrowheads="1"/>
          </p:cNvSpPr>
          <p:nvPr/>
        </p:nvSpPr>
        <p:spPr bwMode="auto">
          <a:xfrm rot="-10787752">
            <a:off x="0" y="76200"/>
            <a:ext cx="9144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MX" altLang="es-MX"/>
              <a:t>Procesos mentales  y razonamiento</a:t>
            </a:r>
          </a:p>
        </p:txBody>
      </p:sp>
    </p:spTree>
    <p:extLst>
      <p:ext uri="{BB962C8B-B14F-4D97-AF65-F5344CB8AC3E}">
        <p14:creationId xmlns:p14="http://schemas.microsoft.com/office/powerpoint/2010/main" val="1808681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>
                <a:solidFill>
                  <a:srgbClr val="FF0000"/>
                </a:solidFill>
              </a:rPr>
              <a:t>Máquinas Piensan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5658ECC-2312-E840-BD8C-9A799FC04452}"/>
              </a:ext>
            </a:extLst>
          </p:cNvPr>
          <p:cNvSpPr/>
          <p:nvPr/>
        </p:nvSpPr>
        <p:spPr>
          <a:xfrm>
            <a:off x="183823" y="902864"/>
            <a:ext cx="87763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Test de Turing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Habitación</a:t>
            </a:r>
            <a:r>
              <a:rPr lang="en-US" sz="3200" dirty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China</a:t>
            </a:r>
          </a:p>
        </p:txBody>
      </p:sp>
    </p:spTree>
    <p:extLst>
      <p:ext uri="{BB962C8B-B14F-4D97-AF65-F5344CB8AC3E}">
        <p14:creationId xmlns:p14="http://schemas.microsoft.com/office/powerpoint/2010/main" val="2126570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Desarrollos en IA (MLOPS)</a:t>
            </a: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" r="19027"/>
          <a:stretch/>
        </p:blipFill>
        <p:spPr>
          <a:xfrm>
            <a:off x="1476976" y="878378"/>
            <a:ext cx="5932818" cy="59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82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>
                <a:solidFill>
                  <a:srgbClr val="FF0000"/>
                </a:solidFill>
              </a:rPr>
              <a:t>Desarrollo de IA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5658ECC-2312-E840-BD8C-9A799FC04452}"/>
              </a:ext>
            </a:extLst>
          </p:cNvPr>
          <p:cNvSpPr/>
          <p:nvPr/>
        </p:nvSpPr>
        <p:spPr>
          <a:xfrm>
            <a:off x="183823" y="902864"/>
            <a:ext cx="87763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Datos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+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Algoritmos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=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Resultados</a:t>
            </a: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Datos</a:t>
            </a:r>
            <a:r>
              <a:rPr lang="en-US" sz="3200" dirty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+ </a:t>
            </a: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Resultados</a:t>
            </a:r>
            <a:r>
              <a:rPr lang="en-US" sz="3200" dirty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Esperados</a:t>
            </a:r>
            <a:r>
              <a:rPr lang="en-US" sz="3200" dirty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= </a:t>
            </a: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Algoritmos</a:t>
            </a:r>
            <a:endParaRPr lang="en-US" sz="3200" dirty="0">
              <a:solidFill>
                <a:srgbClr val="7030A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618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Aplicaciones de IA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B00B867-D9BA-ED9C-5AF0-01D2F88FE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31" y="869719"/>
            <a:ext cx="8710365" cy="543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68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20922</TotalTime>
  <Words>380</Words>
  <Application>Microsoft Macintosh PowerPoint</Application>
  <PresentationFormat>Presentación en pantalla (4:3)</PresentationFormat>
  <Paragraphs>116</Paragraphs>
  <Slides>32</Slides>
  <Notes>31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32</vt:i4>
      </vt:variant>
    </vt:vector>
  </HeadingPairs>
  <TitlesOfParts>
    <vt:vector size="42" baseType="lpstr">
      <vt:lpstr>Arial</vt:lpstr>
      <vt:lpstr>EurekaSans-Light</vt:lpstr>
      <vt:lpstr>Montserrat</vt:lpstr>
      <vt:lpstr>Soberana Sans Light</vt:lpstr>
      <vt:lpstr>Symbol</vt:lpstr>
      <vt:lpstr>Times New Roman</vt:lpstr>
      <vt:lpstr>Verdana</vt:lpstr>
      <vt:lpstr>Wingdings</vt:lpstr>
      <vt:lpstr>Office Theme</vt:lpstr>
      <vt:lpstr>Office Theme</vt:lpstr>
      <vt:lpstr>Presentación de PowerPoint</vt:lpstr>
      <vt:lpstr>Boom IA</vt:lpstr>
      <vt:lpstr>Boom IA</vt:lpstr>
      <vt:lpstr>Máquinas inteligentes</vt:lpstr>
      <vt:lpstr>Presentación de PowerPoint</vt:lpstr>
      <vt:lpstr>Máquinas Piensan</vt:lpstr>
      <vt:lpstr>Desarrollos en IA (MLOPS)</vt:lpstr>
      <vt:lpstr>Desarrollo de IA</vt:lpstr>
      <vt:lpstr>Aplicaciones de IA</vt:lpstr>
      <vt:lpstr>Aplicaciones de IA</vt:lpstr>
      <vt:lpstr>ANN (Red Neuronal Artificial)</vt:lpstr>
      <vt:lpstr>Modelo Reconocimiento Imágenes</vt:lpstr>
      <vt:lpstr>Resultados de Examen</vt:lpstr>
      <vt:lpstr>Complejidad IA</vt:lpstr>
      <vt:lpstr>Proceso de ML</vt:lpstr>
      <vt:lpstr>Entrenamiento</vt:lpstr>
      <vt:lpstr>Entrenamiento</vt:lpstr>
      <vt:lpstr>Aprendizaje Profundo</vt:lpstr>
      <vt:lpstr>Tipos de Redes</vt:lpstr>
      <vt:lpstr>Transformers</vt:lpstr>
      <vt:lpstr>Complejidad NLP</vt:lpstr>
      <vt:lpstr>ML vs LLM</vt:lpstr>
      <vt:lpstr>Construcción de Apps con IA</vt:lpstr>
      <vt:lpstr>Repositorios</vt:lpstr>
      <vt:lpstr>Codificador-Decodificador</vt:lpstr>
      <vt:lpstr>Modelos de Vision-Lenguaje</vt:lpstr>
      <vt:lpstr>Combinación de Modelos</vt:lpstr>
      <vt:lpstr>Modelos Bidireccionales</vt:lpstr>
      <vt:lpstr>Generación de Código</vt:lpstr>
      <vt:lpstr>Modelos de Código</vt:lpstr>
      <vt:lpstr>XAI: IA Explicable</vt:lpstr>
      <vt:lpstr>¿Preguntas?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Juan Carlos Olivares Rojas</dc:creator>
  <dc:description/>
  <cp:lastModifiedBy>Juan Carlos Olivares Rojas</cp:lastModifiedBy>
  <cp:revision>3369</cp:revision>
  <cp:lastPrinted>2017-12-05T14:11:13Z</cp:lastPrinted>
  <dcterms:modified xsi:type="dcterms:W3CDTF">2024-08-19T03:12:19Z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0x01010027B44A7D004DE043AE5C722122458609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88</vt:i4>
  </property>
  <property fmtid="{D5CDD505-2E9C-101B-9397-08002B2CF9AE}" pid="8" name="PresentationFormat">
    <vt:lpwstr>Presentación en pantalla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95</vt:i4>
  </property>
</Properties>
</file>